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1" r:id="rId6"/>
    <p:sldMasterId id="2147483689" r:id="rId7"/>
  </p:sldMasterIdLst>
  <p:notesMasterIdLst>
    <p:notesMasterId r:id="rId48"/>
  </p:notesMasterIdLst>
  <p:handoutMasterIdLst>
    <p:handoutMasterId r:id="rId49"/>
  </p:handoutMasterIdLst>
  <p:sldIdLst>
    <p:sldId id="256" r:id="rId8"/>
    <p:sldId id="395" r:id="rId9"/>
    <p:sldId id="261" r:id="rId10"/>
    <p:sldId id="298" r:id="rId11"/>
    <p:sldId id="410" r:id="rId12"/>
    <p:sldId id="411" r:id="rId13"/>
    <p:sldId id="265" r:id="rId14"/>
    <p:sldId id="303" r:id="rId15"/>
    <p:sldId id="406" r:id="rId16"/>
    <p:sldId id="288" r:id="rId17"/>
    <p:sldId id="290" r:id="rId18"/>
    <p:sldId id="373" r:id="rId19"/>
    <p:sldId id="361" r:id="rId20"/>
    <p:sldId id="365" r:id="rId21"/>
    <p:sldId id="366" r:id="rId22"/>
    <p:sldId id="368" r:id="rId23"/>
    <p:sldId id="306" r:id="rId24"/>
    <p:sldId id="414" r:id="rId25"/>
    <p:sldId id="391" r:id="rId26"/>
    <p:sldId id="417" r:id="rId27"/>
    <p:sldId id="409" r:id="rId28"/>
    <p:sldId id="418" r:id="rId29"/>
    <p:sldId id="394" r:id="rId30"/>
    <p:sldId id="257" r:id="rId31"/>
    <p:sldId id="264" r:id="rId32"/>
    <p:sldId id="266" r:id="rId33"/>
    <p:sldId id="299" r:id="rId34"/>
    <p:sldId id="302" r:id="rId35"/>
    <p:sldId id="300" r:id="rId36"/>
    <p:sldId id="301" r:id="rId37"/>
    <p:sldId id="304" r:id="rId38"/>
    <p:sldId id="412" r:id="rId39"/>
    <p:sldId id="416" r:id="rId40"/>
    <p:sldId id="383" r:id="rId41"/>
    <p:sldId id="384" r:id="rId42"/>
    <p:sldId id="387" r:id="rId43"/>
    <p:sldId id="413" r:id="rId44"/>
    <p:sldId id="386" r:id="rId45"/>
    <p:sldId id="389" r:id="rId46"/>
    <p:sldId id="388" r:id="rId47"/>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le, Beliyou (IFPRI)" initials="HB(" lastIdx="3" clrIdx="0">
    <p:extLst>
      <p:ext uri="{19B8F6BF-5375-455C-9EA6-DF929625EA0E}">
        <p15:presenceInfo xmlns:p15="http://schemas.microsoft.com/office/powerpoint/2012/main" userId="S-1-5-21-1606980848-162531612-839522115-229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E9B6"/>
    <a:srgbClr val="156635"/>
    <a:srgbClr val="762123"/>
    <a:srgbClr val="EC821C"/>
    <a:srgbClr val="CBF5DC"/>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93890" autoAdjust="0"/>
  </p:normalViewPr>
  <p:slideViewPr>
    <p:cSldViewPr>
      <p:cViewPr varScale="1">
        <p:scale>
          <a:sx n="109" d="100"/>
          <a:sy n="109" d="100"/>
        </p:scale>
        <p:origin x="2280" y="1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commentAuthors" Target="commen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notesMaster" Target="notesMasters/notesMaster1.xml"/><Relationship Id="rId8" Type="http://schemas.openxmlformats.org/officeDocument/2006/relationships/slide" Target="slides/slide1.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6/2/19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6/2/19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EG.3.2-5: Number of public-private partnerships formed as a result of USG assistance DROPPED!</a:t>
            </a:r>
            <a:endParaRPr lang="fr-FR"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7</a:t>
            </a:fld>
            <a:endParaRPr lang="en-US"/>
          </a:p>
        </p:txBody>
      </p:sp>
    </p:spTree>
    <p:extLst>
      <p:ext uri="{BB962C8B-B14F-4D97-AF65-F5344CB8AC3E}">
        <p14:creationId xmlns:p14="http://schemas.microsoft.com/office/powerpoint/2010/main" val="3987015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the audience: “Once this sheet opens, it is important to let the sheet load completely. Kindly do not do anything with the sheet because it will appear </a:t>
            </a:r>
            <a:r>
              <a:rPr lang="en-US" dirty="0" err="1"/>
              <a:t>laggy</a:t>
            </a:r>
            <a:r>
              <a:rPr lang="en-US" dirty="0"/>
              <a:t>. Give it 20-30 seconds before doing anything. You might hear the fans on your computer starting to run</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00585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ESA Africa</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5DB3CD-82CE-4D61-A55F-4B85DC44DBC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124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EG.3.2-2 Number of individuals who have received USG-supported degree-granting non-nutrition-related food security training [IM-level]</a:t>
            </a:r>
            <a:endParaRPr lang="fr-FR"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26</a:t>
            </a:fld>
            <a:endParaRPr lang="en-US"/>
          </a:p>
        </p:txBody>
      </p:sp>
    </p:spTree>
    <p:extLst>
      <p:ext uri="{BB962C8B-B14F-4D97-AF65-F5344CB8AC3E}">
        <p14:creationId xmlns:p14="http://schemas.microsoft.com/office/powerpoint/2010/main" val="20053622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4.5.2(11)/EG.3.2-4: Number of for-profit private enterprises, producers organizations, water users associations, women's groups, trade and business associations, and community-based organizations (CBOs) receiving USG food security related organizational development assistance (RAA) (WOG)</a:t>
            </a:r>
          </a:p>
          <a:p>
            <a:r>
              <a:rPr lang="en-US" dirty="0"/>
              <a:t>DROPPED!</a:t>
            </a:r>
            <a:endParaRPr lang="fr-FR"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30</a:t>
            </a:fld>
            <a:endParaRPr lang="en-US"/>
          </a:p>
        </p:txBody>
      </p:sp>
    </p:spTree>
    <p:extLst>
      <p:ext uri="{BB962C8B-B14F-4D97-AF65-F5344CB8AC3E}">
        <p14:creationId xmlns:p14="http://schemas.microsoft.com/office/powerpoint/2010/main" val="35124080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23749201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6104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7096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1581454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85237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31216812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0774296"/>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322176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3026280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1755895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068577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2.png"/><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theme" Target="../theme/theme4.xml"/><Relationship Id="rId5" Type="http://schemas.openxmlformats.org/officeDocument/2006/relationships/slideLayout" Target="../slideLayouts/slideLayout21.xml"/><Relationship Id="rId4"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282345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8"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1290186"/>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hyperlink" Target="https://cgspace.cgiar.org/bitstream/handle/10568/100536/ar_dmplan.pdf?sequence=1&amp;isAllowed=y"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4.xml"/><Relationship Id="rId1" Type="http://schemas.openxmlformats.org/officeDocument/2006/relationships/slideLayout" Target="../slideLayouts/slideLayout19.xml"/><Relationship Id="rId6" Type="http://schemas.openxmlformats.org/officeDocument/2006/relationships/image" Target="../media/image23.jpeg"/><Relationship Id="rId5" Type="http://schemas.openxmlformats.org/officeDocument/2006/relationships/image" Target="../media/image22.jpe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1.emf"/></Relationships>
</file>

<file path=ppt/slides/_rels/slide4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hyperlink" Target="https://dataverse.harvard.edu/dataverse/AfricaRISIN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381000" y="1447800"/>
            <a:ext cx="8534400" cy="1219200"/>
          </a:xfrm>
        </p:spPr>
        <p:txBody>
          <a:bodyPr/>
          <a:lstStyle/>
          <a:p>
            <a:r>
              <a:rPr lang="en-US" sz="4000" b="1" dirty="0">
                <a:latin typeface="+mn-lt"/>
              </a:rPr>
              <a:t>Monitoring, Evaluation, and Data  Management</a:t>
            </a:r>
          </a:p>
        </p:txBody>
      </p:sp>
      <p:sp>
        <p:nvSpPr>
          <p:cNvPr id="3" name="Text Placeholder 2"/>
          <p:cNvSpPr>
            <a:spLocks noGrp="1"/>
          </p:cNvSpPr>
          <p:nvPr>
            <p:ph type="body" sz="quarter" idx="12"/>
          </p:nvPr>
        </p:nvSpPr>
        <p:spPr>
          <a:xfrm>
            <a:off x="1447800" y="3200400"/>
            <a:ext cx="6705599" cy="2362200"/>
          </a:xfrm>
        </p:spPr>
        <p:txBody>
          <a:bodyPr/>
          <a:lstStyle/>
          <a:p>
            <a:r>
              <a:rPr lang="en-US" sz="2000" b="1" dirty="0">
                <a:latin typeface="+mn-lt"/>
              </a:rPr>
              <a:t>Africa RISING </a:t>
            </a:r>
            <a:r>
              <a:rPr lang="en-US" sz="2000" b="1" dirty="0"/>
              <a:t>West Africa</a:t>
            </a:r>
            <a:r>
              <a:rPr lang="en-US" sz="2000" b="1" dirty="0">
                <a:latin typeface="+mn-lt"/>
              </a:rPr>
              <a:t> Planning and Review Meeting</a:t>
            </a:r>
          </a:p>
          <a:p>
            <a:endParaRPr lang="en-US" sz="2000" b="1" dirty="0">
              <a:latin typeface="+mn-lt"/>
            </a:endParaRPr>
          </a:p>
          <a:p>
            <a:r>
              <a:rPr lang="en-US" sz="2000" b="1" dirty="0">
                <a:latin typeface="+mn-lt"/>
              </a:rPr>
              <a:t>Benedict Boyubie, Beliyou Haile, and Carlo Azzarri</a:t>
            </a:r>
          </a:p>
          <a:p>
            <a:endParaRPr lang="en-US" sz="2000" b="1" dirty="0">
              <a:latin typeface="+mn-lt"/>
            </a:endParaRPr>
          </a:p>
          <a:p>
            <a:r>
              <a:rPr lang="en-US" sz="2000" b="1" dirty="0">
                <a:latin typeface="+mn-lt"/>
              </a:rPr>
              <a:t>TOMRIEK HOTEL, ACCRA</a:t>
            </a:r>
          </a:p>
          <a:p>
            <a:r>
              <a:rPr lang="en-US" sz="2000" b="1" dirty="0">
                <a:latin typeface="+mn-lt"/>
              </a:rPr>
              <a:t>13-16, May 2019</a:t>
            </a:r>
          </a:p>
        </p:txBody>
      </p:sp>
    </p:spTree>
    <p:extLst>
      <p:ext uri="{BB962C8B-B14F-4D97-AF65-F5344CB8AC3E}">
        <p14:creationId xmlns:p14="http://schemas.microsoft.com/office/powerpoint/2010/main" val="2439034398"/>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697A70-0654-4735-B0C9-1CA72E6FB8AF}"/>
              </a:ext>
            </a:extLst>
          </p:cNvPr>
          <p:cNvSpPr/>
          <p:nvPr/>
        </p:nvSpPr>
        <p:spPr>
          <a:xfrm>
            <a:off x="155989" y="1905000"/>
            <a:ext cx="8903677" cy="4231928"/>
          </a:xfrm>
          <a:prstGeom prst="rect">
            <a:avLst/>
          </a:prstGeom>
        </p:spPr>
        <p:txBody>
          <a:bodyPr wrap="square">
            <a:spAutoFit/>
          </a:bodyPr>
          <a:lstStyle/>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All de-identified data </a:t>
            </a:r>
            <a:r>
              <a:rPr kumimoji="0" lang="en-US" sz="2400" b="0" i="0" u="none" strike="noStrike" kern="1200" cap="none" spc="0" normalizeH="0" baseline="0" noProof="0" dirty="0">
                <a:ln>
                  <a:noFill/>
                </a:ln>
                <a:solidFill>
                  <a:prstClr val="black"/>
                </a:solidFill>
                <a:effectLst/>
                <a:uLnTx/>
                <a:uFillTx/>
                <a:latin typeface="Calibri"/>
                <a:ea typeface="+mn-ea"/>
                <a:cs typeface="+mn-cs"/>
              </a:rPr>
              <a:t>(for which AR funds have been used, even partially) </a:t>
            </a:r>
            <a:r>
              <a:rPr kumimoji="0" lang="en-US" sz="2400" b="1" i="0" u="none" strike="noStrike" kern="1200" cap="none" spc="0" normalizeH="0" baseline="0" noProof="0" dirty="0">
                <a:ln>
                  <a:noFill/>
                </a:ln>
                <a:solidFill>
                  <a:prstClr val="black"/>
                </a:solidFill>
                <a:effectLst/>
                <a:uLnTx/>
                <a:uFillTx/>
                <a:latin typeface="Calibri"/>
                <a:ea typeface="+mn-ea"/>
                <a:cs typeface="+mn-cs"/>
              </a:rPr>
              <a:t>must be uploaded at least every year</a:t>
            </a:r>
            <a:r>
              <a:rPr kumimoji="0" lang="en-US" sz="2400" b="0" i="0" u="none" strike="noStrike" kern="1200" cap="none" spc="0" normalizeH="0" baseline="0" noProof="0" dirty="0">
                <a:ln>
                  <a:noFill/>
                </a:ln>
                <a:solidFill>
                  <a:prstClr val="black"/>
                </a:solidFill>
                <a:effectLst/>
                <a:uLnTx/>
                <a:uFillTx/>
                <a:latin typeface="Calibri"/>
                <a:ea typeface="+mn-ea"/>
                <a:cs typeface="+mn-cs"/>
              </a:rPr>
              <a:t>, whether they are part of a multiyear experiment or not</a:t>
            </a:r>
          </a:p>
          <a:p>
            <a:pPr marL="0" marR="0" lvl="0" indent="0" algn="l" defTabSz="914400" rtl="0" eaLnBrk="1" fontAlgn="auto" latinLnBrk="0" hangingPunct="1">
              <a:lnSpc>
                <a:spcPct val="100000"/>
              </a:lnSpc>
              <a:spcBef>
                <a:spcPts val="60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Datasets </a:t>
            </a:r>
            <a:r>
              <a:rPr kumimoji="0" lang="en-US" sz="2400" b="0" i="0" u="none" strike="noStrike" kern="1200" cap="none" spc="0" normalizeH="0" baseline="0" noProof="0" dirty="0">
                <a:ln>
                  <a:noFill/>
                </a:ln>
                <a:solidFill>
                  <a:prstClr val="black"/>
                </a:solidFill>
                <a:effectLst/>
                <a:uLnTx/>
                <a:uFillTx/>
                <a:latin typeface="Calibri"/>
                <a:ea typeface="+mn-ea"/>
                <a:cs typeface="+mn-cs"/>
              </a:rPr>
              <a:t>that are not part of a multiyear experiment shall be </a:t>
            </a:r>
            <a:r>
              <a:rPr kumimoji="0" lang="en-US" sz="2400" b="1" i="0" u="none" strike="noStrike" kern="1200" cap="none" spc="0" normalizeH="0" baseline="0" noProof="0" dirty="0">
                <a:ln>
                  <a:noFill/>
                </a:ln>
                <a:solidFill>
                  <a:prstClr val="black"/>
                </a:solidFill>
                <a:effectLst/>
                <a:uLnTx/>
                <a:uFillTx/>
                <a:latin typeface="Calibri"/>
                <a:ea typeface="+mn-ea"/>
                <a:cs typeface="+mn-cs"/>
              </a:rPr>
              <a:t>made open data  within 12 months </a:t>
            </a:r>
            <a:r>
              <a:rPr kumimoji="0" lang="en-US" sz="2400" b="0" i="0" u="none" strike="noStrike" kern="1200" cap="none" spc="0" normalizeH="0" baseline="0" noProof="0" dirty="0">
                <a:ln>
                  <a:noFill/>
                </a:ln>
                <a:solidFill>
                  <a:prstClr val="black"/>
                </a:solidFill>
                <a:effectLst/>
                <a:uLnTx/>
                <a:uFillTx/>
                <a:latin typeface="Calibri"/>
                <a:ea typeface="+mn-ea"/>
                <a:cs typeface="+mn-cs"/>
              </a:rPr>
              <a:t>of completion of the data collection (embargo period)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Embargo period </a:t>
            </a:r>
            <a:r>
              <a:rPr kumimoji="0" lang="en-US" sz="2400" b="0" i="0" u="none" strike="noStrike" kern="1200" cap="none" spc="0" normalizeH="0" baseline="0" noProof="0" dirty="0">
                <a:ln>
                  <a:noFill/>
                </a:ln>
                <a:solidFill>
                  <a:prstClr val="black"/>
                </a:solidFill>
                <a:effectLst/>
                <a:uLnTx/>
                <a:uFillTx/>
                <a:latin typeface="Calibri"/>
                <a:ea typeface="+mn-ea"/>
                <a:cs typeface="+mn-cs"/>
              </a:rPr>
              <a:t>for datasets not part of a multiyear experiment</a:t>
            </a:r>
            <a:r>
              <a:rPr kumimoji="0" lang="en-US" sz="2400" b="1" i="1" u="none" strike="noStrike" kern="1200" cap="none" spc="0" normalizeH="0" baseline="0" noProof="0" dirty="0">
                <a:ln>
                  <a:noFill/>
                </a:ln>
                <a:solidFill>
                  <a:prstClr val="black"/>
                </a:solidFill>
                <a:effectLst/>
                <a:uLnTx/>
                <a:uFillTx/>
                <a:latin typeface="Calibri"/>
                <a:ea typeface="+mn-ea"/>
                <a:cs typeface="+mn-cs"/>
              </a:rPr>
              <a:t> </a:t>
            </a:r>
            <a:r>
              <a:rPr kumimoji="0" lang="en-US" sz="2400" b="1" i="0" u="none" strike="noStrike" kern="1200" cap="none" spc="0" normalizeH="0" baseline="0" noProof="0" dirty="0">
                <a:ln>
                  <a:noFill/>
                </a:ln>
                <a:solidFill>
                  <a:prstClr val="black"/>
                </a:solidFill>
                <a:effectLst/>
                <a:uLnTx/>
                <a:uFillTx/>
                <a:latin typeface="Calibri"/>
                <a:ea typeface="+mn-ea"/>
                <a:cs typeface="+mn-cs"/>
              </a:rPr>
              <a:t>extends up to 12 months after the completion of the experiment </a:t>
            </a:r>
            <a:r>
              <a:rPr kumimoji="0" lang="en-US" sz="2400" b="0" i="0" u="none" strike="noStrike" kern="1200" cap="none" spc="0" normalizeH="0" baseline="0" noProof="0" dirty="0">
                <a:ln>
                  <a:noFill/>
                </a:ln>
                <a:solidFill>
                  <a:prstClr val="black"/>
                </a:solidFill>
                <a:effectLst/>
                <a:uLnTx/>
                <a:uFillTx/>
                <a:latin typeface="Calibri"/>
                <a:ea typeface="+mn-ea"/>
                <a:cs typeface="+mn-cs"/>
              </a:rPr>
              <a:t>when complete datasets are available</a:t>
            </a:r>
          </a:p>
        </p:txBody>
      </p:sp>
      <p:sp>
        <p:nvSpPr>
          <p:cNvPr id="5" name="Title 1">
            <a:extLst>
              <a:ext uri="{FF2B5EF4-FFF2-40B4-BE49-F238E27FC236}">
                <a16:creationId xmlns:a16="http://schemas.microsoft.com/office/drawing/2014/main" id="{00A28EB1-E2E2-43CA-ABB1-D0A11743D20C}"/>
              </a:ext>
            </a:extLst>
          </p:cNvPr>
          <p:cNvSpPr txBox="1">
            <a:spLocks/>
          </p:cNvSpPr>
          <p:nvPr/>
        </p:nvSpPr>
        <p:spPr>
          <a:xfrm>
            <a:off x="685800" y="1143000"/>
            <a:ext cx="8229600" cy="3048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spcBef>
                <a:spcPct val="20000"/>
              </a:spcBef>
            </a:pPr>
            <a:r>
              <a:rPr lang="en-GB" sz="2400" b="1" dirty="0">
                <a:latin typeface="+mn-lt"/>
                <a:ea typeface="+mn-ea"/>
                <a:cs typeface="+mn-cs"/>
              </a:rPr>
              <a:t>Data management tool</a:t>
            </a:r>
          </a:p>
        </p:txBody>
      </p:sp>
    </p:spTree>
    <p:extLst>
      <p:ext uri="{BB962C8B-B14F-4D97-AF65-F5344CB8AC3E}">
        <p14:creationId xmlns:p14="http://schemas.microsoft.com/office/powerpoint/2010/main" val="1653367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8D6B405-ED96-42AB-838E-88246574F55E}"/>
              </a:ext>
            </a:extLst>
          </p:cNvPr>
          <p:cNvSpPr/>
          <p:nvPr/>
        </p:nvSpPr>
        <p:spPr>
          <a:xfrm>
            <a:off x="228600" y="1981200"/>
            <a:ext cx="18288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Calibri"/>
                <a:ea typeface="+mn-ea"/>
                <a:cs typeface="+mn-cs"/>
              </a:rPr>
              <a:t>1</a:t>
            </a:r>
            <a:r>
              <a:rPr kumimoji="0" lang="en-US" sz="2400" b="0" i="0" u="none" strike="noStrike" kern="1200" cap="none" spc="0" normalizeH="0" baseline="30000" noProof="0" dirty="0">
                <a:ln>
                  <a:noFill/>
                </a:ln>
                <a:solidFill>
                  <a:srgbClr val="FF0000"/>
                </a:solidFill>
                <a:effectLst/>
                <a:uLnTx/>
                <a:uFillTx/>
                <a:latin typeface="Calibri"/>
                <a:ea typeface="+mn-ea"/>
                <a:cs typeface="+mn-cs"/>
              </a:rPr>
              <a:t>st</a:t>
            </a:r>
            <a:r>
              <a:rPr kumimoji="0" lang="en-US" sz="2400" b="0" i="0" u="none" strike="noStrike" kern="1200" cap="none" spc="0" normalizeH="0" baseline="0" noProof="0" dirty="0">
                <a:ln>
                  <a:noFill/>
                </a:ln>
                <a:solidFill>
                  <a:srgbClr val="FF0000"/>
                </a:solidFill>
                <a:effectLst/>
                <a:uLnTx/>
                <a:uFillTx/>
                <a:latin typeface="Calibri"/>
                <a:ea typeface="+mn-ea"/>
                <a:cs typeface="+mn-cs"/>
              </a:rPr>
              <a:t> Step</a:t>
            </a:r>
          </a:p>
        </p:txBody>
      </p:sp>
      <p:sp>
        <p:nvSpPr>
          <p:cNvPr id="9" name="Text Placeholder 1">
            <a:extLst>
              <a:ext uri="{FF2B5EF4-FFF2-40B4-BE49-F238E27FC236}">
                <a16:creationId xmlns:a16="http://schemas.microsoft.com/office/drawing/2014/main" id="{0A6A949E-0B26-4EF1-8802-21F4D4AD2E03}"/>
              </a:ext>
            </a:extLst>
          </p:cNvPr>
          <p:cNvSpPr txBox="1">
            <a:spLocks/>
          </p:cNvSpPr>
          <p:nvPr/>
        </p:nvSpPr>
        <p:spPr>
          <a:xfrm>
            <a:off x="468917" y="1348264"/>
            <a:ext cx="77724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Uploading datasets on </a:t>
            </a:r>
            <a:r>
              <a:rPr kumimoji="0" lang="en-US" sz="2400" b="1" i="0" u="none" strike="noStrike" kern="1200" cap="none" spc="0" normalizeH="0" baseline="0" noProof="0" dirty="0" err="1">
                <a:ln>
                  <a:noFill/>
                </a:ln>
                <a:solidFill>
                  <a:prstClr val="black"/>
                </a:solidFill>
                <a:effectLst/>
                <a:uLnTx/>
                <a:uFillTx/>
                <a:latin typeface="Calibri"/>
                <a:ea typeface="+mn-ea"/>
                <a:cs typeface="+mn-cs"/>
              </a:rPr>
              <a:t>Dataverse</a:t>
            </a:r>
            <a:r>
              <a:rPr kumimoji="0" lang="en-US" sz="2400" b="1" i="0" u="none" strike="noStrike" kern="1200" cap="none" spc="0" normalizeH="0" baseline="0" noProof="0" dirty="0">
                <a:ln>
                  <a:noFill/>
                </a:ln>
                <a:solidFill>
                  <a:prstClr val="black"/>
                </a:solidFill>
                <a:effectLst/>
                <a:uLnTx/>
                <a:uFillTx/>
                <a:latin typeface="Calibri"/>
                <a:ea typeface="+mn-ea"/>
                <a:cs typeface="+mn-cs"/>
              </a:rPr>
              <a:t>?</a:t>
            </a:r>
          </a:p>
        </p:txBody>
      </p:sp>
      <p:sp>
        <p:nvSpPr>
          <p:cNvPr id="10" name="Rectangle 9">
            <a:extLst>
              <a:ext uri="{FF2B5EF4-FFF2-40B4-BE49-F238E27FC236}">
                <a16:creationId xmlns:a16="http://schemas.microsoft.com/office/drawing/2014/main" id="{0461CC20-D09F-49AD-A0E4-2C1F0707540A}"/>
              </a:ext>
            </a:extLst>
          </p:cNvPr>
          <p:cNvSpPr/>
          <p:nvPr/>
        </p:nvSpPr>
        <p:spPr>
          <a:xfrm>
            <a:off x="3429000" y="1847850"/>
            <a:ext cx="5029200" cy="1028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Researchers </a:t>
            </a:r>
            <a:r>
              <a:rPr kumimoji="0" lang="en-US" sz="2400" b="0" i="0" u="none" strike="noStrike" kern="1200" cap="none" spc="0" normalizeH="0" baseline="0" noProof="0" dirty="0">
                <a:ln>
                  <a:noFill/>
                </a:ln>
                <a:solidFill>
                  <a:srgbClr val="FF0000"/>
                </a:solidFill>
                <a:effectLst/>
                <a:uLnTx/>
                <a:uFillTx/>
                <a:latin typeface="Calibri"/>
                <a:ea typeface="+mn-ea"/>
                <a:cs typeface="+mn-cs"/>
              </a:rPr>
              <a:t>complete</a:t>
            </a:r>
            <a:r>
              <a:rPr kumimoji="0" lang="en-US" sz="2400" b="0" i="0" u="none" strike="noStrike" kern="1200" cap="none" spc="0" normalizeH="0" baseline="0" noProof="0" dirty="0">
                <a:ln>
                  <a:noFill/>
                </a:ln>
                <a:solidFill>
                  <a:prstClr val="black"/>
                </a:solidFill>
                <a:effectLst/>
                <a:uLnTx/>
                <a:uFillTx/>
                <a:latin typeface="Calibri"/>
                <a:ea typeface="+mn-ea"/>
                <a:cs typeface="+mn-cs"/>
              </a:rPr>
              <a:t> </a:t>
            </a:r>
            <a:r>
              <a:rPr kumimoji="0" lang="en-US" sz="2400" b="0" i="0" u="none" strike="noStrike" kern="1200" cap="none" spc="0" normalizeH="0" baseline="0" noProof="0" dirty="0" err="1">
                <a:ln>
                  <a:noFill/>
                </a:ln>
                <a:solidFill>
                  <a:prstClr val="black"/>
                </a:solidFill>
                <a:effectLst/>
                <a:uLnTx/>
                <a:uFillTx/>
                <a:latin typeface="Calibri"/>
                <a:ea typeface="+mn-ea"/>
                <a:cs typeface="+mn-cs"/>
              </a:rPr>
              <a:t>Dataverse</a:t>
            </a:r>
            <a:r>
              <a:rPr kumimoji="0" lang="en-US" sz="2400" b="0" i="0" u="none" strike="noStrike" kern="1200" cap="none" spc="0" normalizeH="0" baseline="0" noProof="0" dirty="0">
                <a:ln>
                  <a:noFill/>
                </a:ln>
                <a:solidFill>
                  <a:prstClr val="black"/>
                </a:solidFill>
                <a:effectLst/>
                <a:uLnTx/>
                <a:uFillTx/>
                <a:latin typeface="Calibri"/>
                <a:ea typeface="+mn-ea"/>
                <a:cs typeface="+mn-cs"/>
              </a:rPr>
              <a:t> metadata template….crucial for proper tagging and discoverability </a:t>
            </a:r>
          </a:p>
        </p:txBody>
      </p:sp>
      <p:sp>
        <p:nvSpPr>
          <p:cNvPr id="11" name="Rectangle 10">
            <a:extLst>
              <a:ext uri="{FF2B5EF4-FFF2-40B4-BE49-F238E27FC236}">
                <a16:creationId xmlns:a16="http://schemas.microsoft.com/office/drawing/2014/main" id="{4D7DFC23-6A58-4B19-BE75-6B882300ADFE}"/>
              </a:ext>
            </a:extLst>
          </p:cNvPr>
          <p:cNvSpPr/>
          <p:nvPr/>
        </p:nvSpPr>
        <p:spPr>
          <a:xfrm>
            <a:off x="609600" y="3666393"/>
            <a:ext cx="18288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Calibri"/>
                <a:ea typeface="+mn-ea"/>
                <a:cs typeface="+mn-cs"/>
              </a:rPr>
              <a:t>2</a:t>
            </a:r>
            <a:r>
              <a:rPr kumimoji="0" lang="en-US" sz="2400" b="0" i="0" u="none" strike="noStrike" kern="1200" cap="none" spc="0" normalizeH="0" baseline="30000" noProof="0" dirty="0">
                <a:ln>
                  <a:noFill/>
                </a:ln>
                <a:solidFill>
                  <a:srgbClr val="FF0000"/>
                </a:solidFill>
                <a:effectLst/>
                <a:uLnTx/>
                <a:uFillTx/>
                <a:latin typeface="Calibri"/>
                <a:ea typeface="+mn-ea"/>
                <a:cs typeface="+mn-cs"/>
              </a:rPr>
              <a:t>nd</a:t>
            </a:r>
            <a:r>
              <a:rPr kumimoji="0" lang="en-US" sz="2400" b="0" i="0" u="none" strike="noStrike" kern="1200" cap="none" spc="0" normalizeH="0" baseline="0" noProof="0" dirty="0">
                <a:ln>
                  <a:noFill/>
                </a:ln>
                <a:solidFill>
                  <a:srgbClr val="FF0000"/>
                </a:solidFill>
                <a:effectLst/>
                <a:uLnTx/>
                <a:uFillTx/>
                <a:latin typeface="Calibri"/>
                <a:ea typeface="+mn-ea"/>
                <a:cs typeface="+mn-cs"/>
              </a:rPr>
              <a:t> Step</a:t>
            </a:r>
          </a:p>
        </p:txBody>
      </p:sp>
      <p:sp>
        <p:nvSpPr>
          <p:cNvPr id="12" name="Rectangle 11">
            <a:extLst>
              <a:ext uri="{FF2B5EF4-FFF2-40B4-BE49-F238E27FC236}">
                <a16:creationId xmlns:a16="http://schemas.microsoft.com/office/drawing/2014/main" id="{CE331C64-5824-4FAC-9751-119BCAD82839}"/>
              </a:ext>
            </a:extLst>
          </p:cNvPr>
          <p:cNvSpPr/>
          <p:nvPr/>
        </p:nvSpPr>
        <p:spPr>
          <a:xfrm>
            <a:off x="3429000" y="3228976"/>
            <a:ext cx="5029200" cy="1504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Researchers submit completed metadata, </a:t>
            </a:r>
            <a:r>
              <a:rPr kumimoji="0" lang="en-US" sz="2400" b="0" i="0" u="none" strike="noStrike" kern="1200" cap="none" spc="0" normalizeH="0" baseline="0" noProof="0" dirty="0">
                <a:ln>
                  <a:noFill/>
                </a:ln>
                <a:solidFill>
                  <a:srgbClr val="FF0000"/>
                </a:solidFill>
                <a:effectLst/>
                <a:uLnTx/>
                <a:uFillTx/>
                <a:latin typeface="Calibri"/>
                <a:ea typeface="+mn-ea"/>
                <a:cs typeface="+mn-cs"/>
              </a:rPr>
              <a:t>de-identified</a:t>
            </a:r>
            <a:r>
              <a:rPr kumimoji="0" lang="en-US" sz="2400" b="0" i="0" u="none" strike="noStrike" kern="1200" cap="none" spc="0" normalizeH="0" baseline="0" noProof="0" dirty="0">
                <a:ln>
                  <a:noFill/>
                </a:ln>
                <a:solidFill>
                  <a:prstClr val="black"/>
                </a:solidFill>
                <a:effectLst/>
                <a:uLnTx/>
                <a:uFillTx/>
                <a:latin typeface="Calibri"/>
                <a:ea typeface="+mn-ea"/>
                <a:cs typeface="+mn-cs"/>
              </a:rPr>
              <a:t> data files, </a:t>
            </a:r>
            <a:r>
              <a:rPr kumimoji="0" lang="en-US" sz="2400" b="0" i="0" u="none" strike="noStrike" kern="1200" cap="none" spc="0" normalizeH="0" baseline="0" noProof="0" dirty="0">
                <a:ln>
                  <a:noFill/>
                </a:ln>
                <a:solidFill>
                  <a:srgbClr val="FF0000"/>
                </a:solidFill>
                <a:effectLst/>
                <a:uLnTx/>
                <a:uFillTx/>
                <a:latin typeface="Calibri"/>
                <a:ea typeface="+mn-ea"/>
                <a:cs typeface="+mn-cs"/>
              </a:rPr>
              <a:t>documentation</a:t>
            </a:r>
            <a:r>
              <a:rPr kumimoji="0" lang="en-US" sz="2400" b="0" i="0" u="none" strike="noStrike" kern="1200" cap="none" spc="0" normalizeH="0" baseline="0" noProof="0" dirty="0">
                <a:ln>
                  <a:noFill/>
                </a:ln>
                <a:solidFill>
                  <a:prstClr val="black"/>
                </a:solidFill>
                <a:effectLst/>
                <a:uLnTx/>
                <a:uFillTx/>
                <a:latin typeface="Calibri"/>
                <a:ea typeface="+mn-ea"/>
                <a:cs typeface="+mn-cs"/>
              </a:rPr>
              <a:t>, and </a:t>
            </a:r>
            <a:r>
              <a:rPr kumimoji="0" lang="en-US" sz="2400" b="0" i="0" u="none" strike="noStrike" kern="1200" cap="none" spc="0" normalizeH="0" baseline="0" noProof="0" dirty="0">
                <a:ln>
                  <a:noFill/>
                </a:ln>
                <a:solidFill>
                  <a:srgbClr val="FF0000"/>
                </a:solidFill>
                <a:effectLst/>
                <a:uLnTx/>
                <a:uFillTx/>
                <a:latin typeface="Calibri"/>
                <a:ea typeface="+mn-ea"/>
                <a:cs typeface="+mn-cs"/>
              </a:rPr>
              <a:t>codebook</a:t>
            </a:r>
            <a:r>
              <a:rPr kumimoji="0" lang="en-US" sz="2400" b="0" i="0" u="none" strike="noStrike" kern="1200" cap="none" spc="0" normalizeH="0" baseline="0" noProof="0" dirty="0">
                <a:ln>
                  <a:noFill/>
                </a:ln>
                <a:solidFill>
                  <a:prstClr val="black"/>
                </a:solidFill>
                <a:effectLst/>
                <a:uLnTx/>
                <a:uFillTx/>
                <a:latin typeface="Calibri"/>
                <a:ea typeface="+mn-ea"/>
                <a:cs typeface="+mn-cs"/>
              </a:rPr>
              <a:t> to IFPRI  M&amp;E team </a:t>
            </a:r>
          </a:p>
        </p:txBody>
      </p:sp>
      <p:sp>
        <p:nvSpPr>
          <p:cNvPr id="13" name="Rectangle 12">
            <a:extLst>
              <a:ext uri="{FF2B5EF4-FFF2-40B4-BE49-F238E27FC236}">
                <a16:creationId xmlns:a16="http://schemas.microsoft.com/office/drawing/2014/main" id="{83C4A262-6BB7-4B7E-B319-DF37097832FF}"/>
              </a:ext>
            </a:extLst>
          </p:cNvPr>
          <p:cNvSpPr/>
          <p:nvPr/>
        </p:nvSpPr>
        <p:spPr>
          <a:xfrm>
            <a:off x="304800" y="5462112"/>
            <a:ext cx="1828800" cy="609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FF0000"/>
                </a:solidFill>
                <a:effectLst/>
                <a:uLnTx/>
                <a:uFillTx/>
                <a:latin typeface="Calibri"/>
                <a:ea typeface="+mn-ea"/>
                <a:cs typeface="+mn-cs"/>
              </a:rPr>
              <a:t>3</a:t>
            </a:r>
            <a:r>
              <a:rPr kumimoji="0" lang="en-US" sz="2400" b="0" i="0" u="none" strike="noStrike" kern="1200" cap="none" spc="0" normalizeH="0" baseline="30000" noProof="0" dirty="0">
                <a:ln>
                  <a:noFill/>
                </a:ln>
                <a:solidFill>
                  <a:srgbClr val="FF0000"/>
                </a:solidFill>
                <a:effectLst/>
                <a:uLnTx/>
                <a:uFillTx/>
                <a:latin typeface="Calibri"/>
                <a:ea typeface="+mn-ea"/>
                <a:cs typeface="+mn-cs"/>
              </a:rPr>
              <a:t>rd</a:t>
            </a:r>
            <a:r>
              <a:rPr kumimoji="0" lang="en-US" sz="2400" b="0" i="0" u="none" strike="noStrike" kern="1200" cap="none" spc="0" normalizeH="0" baseline="0" noProof="0" dirty="0">
                <a:ln>
                  <a:noFill/>
                </a:ln>
                <a:solidFill>
                  <a:srgbClr val="FF0000"/>
                </a:solidFill>
                <a:effectLst/>
                <a:uLnTx/>
                <a:uFillTx/>
                <a:latin typeface="Calibri"/>
                <a:ea typeface="+mn-ea"/>
                <a:cs typeface="+mn-cs"/>
              </a:rPr>
              <a:t> Step</a:t>
            </a:r>
          </a:p>
        </p:txBody>
      </p:sp>
      <p:sp>
        <p:nvSpPr>
          <p:cNvPr id="14" name="Rectangle 13">
            <a:extLst>
              <a:ext uri="{FF2B5EF4-FFF2-40B4-BE49-F238E27FC236}">
                <a16:creationId xmlns:a16="http://schemas.microsoft.com/office/drawing/2014/main" id="{601C1EB1-D497-496A-A02A-488EA05C8DEC}"/>
              </a:ext>
            </a:extLst>
          </p:cNvPr>
          <p:cNvSpPr/>
          <p:nvPr/>
        </p:nvSpPr>
        <p:spPr>
          <a:xfrm>
            <a:off x="3429000" y="5014437"/>
            <a:ext cx="5029200" cy="1504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M&amp;E team and </a:t>
            </a:r>
            <a:r>
              <a:rPr kumimoji="0" lang="en-US" sz="2400" b="0" i="0" u="none" strike="noStrike" kern="1200" cap="none" spc="0" normalizeH="0" baseline="0" noProof="0" dirty="0" err="1">
                <a:ln>
                  <a:noFill/>
                </a:ln>
                <a:solidFill>
                  <a:prstClr val="black"/>
                </a:solidFill>
                <a:effectLst/>
                <a:uLnTx/>
                <a:uFillTx/>
                <a:latin typeface="Calibri"/>
                <a:ea typeface="+mn-ea"/>
                <a:cs typeface="+mn-cs"/>
              </a:rPr>
              <a:t>Dataverse</a:t>
            </a:r>
            <a:r>
              <a:rPr kumimoji="0" lang="en-US" sz="2400" b="0" i="0" u="none" strike="noStrike" kern="1200" cap="none" spc="0" normalizeH="0" baseline="0" noProof="0" dirty="0">
                <a:ln>
                  <a:noFill/>
                </a:ln>
                <a:solidFill>
                  <a:prstClr val="black"/>
                </a:solidFill>
                <a:effectLst/>
                <a:uLnTx/>
                <a:uFillTx/>
                <a:latin typeface="Calibri"/>
                <a:ea typeface="+mn-ea"/>
                <a:cs typeface="+mn-cs"/>
              </a:rPr>
              <a:t> administrator </a:t>
            </a:r>
            <a:r>
              <a:rPr kumimoji="0" lang="en-US" sz="2400" b="0" i="0" u="none" strike="noStrike" kern="1200" cap="none" spc="0" normalizeH="0" baseline="0" noProof="0" dirty="0">
                <a:ln>
                  <a:noFill/>
                </a:ln>
                <a:solidFill>
                  <a:srgbClr val="FF0000"/>
                </a:solidFill>
                <a:effectLst/>
                <a:uLnTx/>
                <a:uFillTx/>
                <a:latin typeface="Calibri"/>
                <a:ea typeface="+mn-ea"/>
                <a:cs typeface="+mn-cs"/>
              </a:rPr>
              <a:t>review</a:t>
            </a:r>
            <a:r>
              <a:rPr kumimoji="0" lang="en-US" sz="2400" b="0" i="0" u="none" strike="noStrike" kern="1200" cap="none" spc="0" normalizeH="0" baseline="0" noProof="0" dirty="0">
                <a:ln>
                  <a:noFill/>
                </a:ln>
                <a:solidFill>
                  <a:prstClr val="black"/>
                </a:solidFill>
                <a:effectLst/>
                <a:uLnTx/>
                <a:uFillTx/>
                <a:latin typeface="Calibri"/>
                <a:ea typeface="+mn-ea"/>
                <a:cs typeface="+mn-cs"/>
              </a:rPr>
              <a:t> submitted documents and data and uploads them (interoperability)</a:t>
            </a:r>
          </a:p>
        </p:txBody>
      </p:sp>
    </p:spTree>
    <p:extLst>
      <p:ext uri="{BB962C8B-B14F-4D97-AF65-F5344CB8AC3E}">
        <p14:creationId xmlns:p14="http://schemas.microsoft.com/office/powerpoint/2010/main" val="1723572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animBg="1"/>
      <p:bldP spid="11" grpId="0"/>
      <p:bldP spid="12" grpId="0" animBg="1"/>
      <p:bldP spid="13" grpId="0"/>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social media post&#10;&#10;Description generated with very high confidence">
            <a:extLst>
              <a:ext uri="{FF2B5EF4-FFF2-40B4-BE49-F238E27FC236}">
                <a16:creationId xmlns:a16="http://schemas.microsoft.com/office/drawing/2014/main" id="{031EB408-06B3-4840-9F6D-71E89DCAFC0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9167" t="10424" r="10834"/>
          <a:stretch/>
        </p:blipFill>
        <p:spPr>
          <a:xfrm>
            <a:off x="109275" y="2814748"/>
            <a:ext cx="8852574" cy="3048000"/>
          </a:xfrm>
          <a:prstGeom prst="rect">
            <a:avLst/>
          </a:prstGeom>
        </p:spPr>
      </p:pic>
      <p:sp>
        <p:nvSpPr>
          <p:cNvPr id="4" name="Rectangle 3">
            <a:extLst>
              <a:ext uri="{FF2B5EF4-FFF2-40B4-BE49-F238E27FC236}">
                <a16:creationId xmlns:a16="http://schemas.microsoft.com/office/drawing/2014/main" id="{4E124766-8CEB-4718-9F48-D084A776A4ED}"/>
              </a:ext>
            </a:extLst>
          </p:cNvPr>
          <p:cNvSpPr/>
          <p:nvPr/>
        </p:nvSpPr>
        <p:spPr>
          <a:xfrm>
            <a:off x="5772538" y="4295479"/>
            <a:ext cx="1752600" cy="37188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8" name="Straight Arrow Connector 7">
            <a:extLst>
              <a:ext uri="{FF2B5EF4-FFF2-40B4-BE49-F238E27FC236}">
                <a16:creationId xmlns:a16="http://schemas.microsoft.com/office/drawing/2014/main" id="{89E34EAA-B991-46D3-9471-89A3545806CB}"/>
              </a:ext>
            </a:extLst>
          </p:cNvPr>
          <p:cNvCxnSpPr>
            <a:cxnSpLocks/>
          </p:cNvCxnSpPr>
          <p:nvPr/>
        </p:nvCxnSpPr>
        <p:spPr>
          <a:xfrm>
            <a:off x="5715000" y="2333257"/>
            <a:ext cx="533400" cy="1962222"/>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 Placeholder 1">
            <a:extLst>
              <a:ext uri="{FF2B5EF4-FFF2-40B4-BE49-F238E27FC236}">
                <a16:creationId xmlns:a16="http://schemas.microsoft.com/office/drawing/2014/main" id="{F9C3BF4D-3CB8-4CCA-A230-52BC8FE2F54B}"/>
              </a:ext>
            </a:extLst>
          </p:cNvPr>
          <p:cNvSpPr txBox="1">
            <a:spLocks/>
          </p:cNvSpPr>
          <p:nvPr/>
        </p:nvSpPr>
        <p:spPr>
          <a:xfrm>
            <a:off x="169985" y="1348264"/>
            <a:ext cx="77724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Dataverse Dataset Requests and Approval  </a:t>
            </a:r>
          </a:p>
        </p:txBody>
      </p:sp>
      <p:sp>
        <p:nvSpPr>
          <p:cNvPr id="13" name="Rectangle 12">
            <a:extLst>
              <a:ext uri="{FF2B5EF4-FFF2-40B4-BE49-F238E27FC236}">
                <a16:creationId xmlns:a16="http://schemas.microsoft.com/office/drawing/2014/main" id="{64991646-E19E-4096-8C33-27952570160D}"/>
              </a:ext>
            </a:extLst>
          </p:cNvPr>
          <p:cNvSpPr/>
          <p:nvPr/>
        </p:nvSpPr>
        <p:spPr>
          <a:xfrm>
            <a:off x="120161" y="1981200"/>
            <a:ext cx="8903677" cy="461665"/>
          </a:xfrm>
          <a:prstGeom prst="rect">
            <a:avLst/>
          </a:prstGeom>
        </p:spPr>
        <p:txBody>
          <a:bodyPr wrap="square">
            <a:spAutoFit/>
          </a:bodyPr>
          <a:lstStyle/>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Requests being managed through Google form </a:t>
            </a:r>
          </a:p>
        </p:txBody>
      </p:sp>
    </p:spTree>
    <p:extLst>
      <p:ext uri="{BB962C8B-B14F-4D97-AF65-F5344CB8AC3E}">
        <p14:creationId xmlns:p14="http://schemas.microsoft.com/office/powerpoint/2010/main" val="1653771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3B2183AD-5446-4DF2-A3C1-336C5A17E35C}"/>
              </a:ext>
            </a:extLst>
          </p:cNvPr>
          <p:cNvSpPr txBox="1">
            <a:spLocks/>
          </p:cNvSpPr>
          <p:nvPr/>
        </p:nvSpPr>
        <p:spPr>
          <a:xfrm>
            <a:off x="169985" y="1348264"/>
            <a:ext cx="77724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a:ln>
                  <a:noFill/>
                </a:ln>
                <a:solidFill>
                  <a:prstClr val="black"/>
                </a:solidFill>
                <a:effectLst/>
                <a:uLnTx/>
                <a:uFillTx/>
                <a:latin typeface="Calibri"/>
                <a:ea typeface="+mn-ea"/>
                <a:cs typeface="+mn-cs"/>
              </a:rPr>
              <a:t>Dataverse Dataset Requests and Approval  </a:t>
            </a:r>
          </a:p>
        </p:txBody>
      </p:sp>
      <p:pic>
        <p:nvPicPr>
          <p:cNvPr id="8" name="Picture 7" descr="A screenshot of a social media post&#10;&#10;Description generated with very high confidence">
            <a:extLst>
              <a:ext uri="{FF2B5EF4-FFF2-40B4-BE49-F238E27FC236}">
                <a16:creationId xmlns:a16="http://schemas.microsoft.com/office/drawing/2014/main" id="{A88D91BF-2807-472D-8CF7-10EC8F9454F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814795"/>
            <a:ext cx="4882106" cy="2790629"/>
          </a:xfrm>
          <a:prstGeom prst="rect">
            <a:avLst/>
          </a:prstGeom>
        </p:spPr>
      </p:pic>
      <p:pic>
        <p:nvPicPr>
          <p:cNvPr id="4" name="Picture 3">
            <a:extLst>
              <a:ext uri="{FF2B5EF4-FFF2-40B4-BE49-F238E27FC236}">
                <a16:creationId xmlns:a16="http://schemas.microsoft.com/office/drawing/2014/main" id="{5A4266D6-B604-4D9D-9016-679DD7503FE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1" y="3048000"/>
            <a:ext cx="4191000" cy="3661779"/>
          </a:xfrm>
          <a:prstGeom prst="rect">
            <a:avLst/>
          </a:prstGeom>
        </p:spPr>
      </p:pic>
      <p:pic>
        <p:nvPicPr>
          <p:cNvPr id="7" name="Picture 6">
            <a:extLst>
              <a:ext uri="{FF2B5EF4-FFF2-40B4-BE49-F238E27FC236}">
                <a16:creationId xmlns:a16="http://schemas.microsoft.com/office/drawing/2014/main" id="{0BF01204-35B3-4FB8-835B-EDAFC713038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62401" y="3032449"/>
            <a:ext cx="5346228" cy="3661780"/>
          </a:xfrm>
          <a:prstGeom prst="rect">
            <a:avLst/>
          </a:prstGeom>
        </p:spPr>
      </p:pic>
    </p:spTree>
    <p:extLst>
      <p:ext uri="{BB962C8B-B14F-4D97-AF65-F5344CB8AC3E}">
        <p14:creationId xmlns:p14="http://schemas.microsoft.com/office/powerpoint/2010/main" val="1195921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screenshot of a cell phone&#10;&#10;Description generated with very high confidence">
            <a:extLst>
              <a:ext uri="{FF2B5EF4-FFF2-40B4-BE49-F238E27FC236}">
                <a16:creationId xmlns:a16="http://schemas.microsoft.com/office/drawing/2014/main" id="{0416A297-7AF1-4E45-81FA-BB573BE13B0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9985" y="2819400"/>
            <a:ext cx="5342203" cy="2744765"/>
          </a:xfrm>
          <a:prstGeom prst="rect">
            <a:avLst/>
          </a:prstGeom>
        </p:spPr>
      </p:pic>
      <p:pic>
        <p:nvPicPr>
          <p:cNvPr id="9" name="Picture 8" descr="A screenshot of a cell phone&#10;&#10;Description generated with very high confidence">
            <a:extLst>
              <a:ext uri="{FF2B5EF4-FFF2-40B4-BE49-F238E27FC236}">
                <a16:creationId xmlns:a16="http://schemas.microsoft.com/office/drawing/2014/main" id="{3EBC3CE2-1B7D-470B-AB11-11AEA461AB6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733800" y="3506765"/>
            <a:ext cx="5140607" cy="3352800"/>
          </a:xfrm>
          <a:prstGeom prst="rect">
            <a:avLst/>
          </a:prstGeom>
        </p:spPr>
      </p:pic>
      <p:sp>
        <p:nvSpPr>
          <p:cNvPr id="13" name="Arrow: Bent 12">
            <a:extLst>
              <a:ext uri="{FF2B5EF4-FFF2-40B4-BE49-F238E27FC236}">
                <a16:creationId xmlns:a16="http://schemas.microsoft.com/office/drawing/2014/main" id="{867FE321-744C-4517-9072-ECEAA3238460}"/>
              </a:ext>
            </a:extLst>
          </p:cNvPr>
          <p:cNvSpPr/>
          <p:nvPr/>
        </p:nvSpPr>
        <p:spPr>
          <a:xfrm rot="5400000">
            <a:off x="5141053" y="3012346"/>
            <a:ext cx="892629" cy="1268736"/>
          </a:xfrm>
          <a:prstGeom prst="bentArrow">
            <a:avLst>
              <a:gd name="adj1" fmla="val 30571"/>
              <a:gd name="adj2" fmla="val 27407"/>
              <a:gd name="adj3" fmla="val 34926"/>
              <a:gd name="adj4" fmla="val 5339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Text Placeholder 1">
            <a:extLst>
              <a:ext uri="{FF2B5EF4-FFF2-40B4-BE49-F238E27FC236}">
                <a16:creationId xmlns:a16="http://schemas.microsoft.com/office/drawing/2014/main" id="{28E06056-77C7-4CED-A80D-C219F906F8A6}"/>
              </a:ext>
            </a:extLst>
          </p:cNvPr>
          <p:cNvSpPr txBox="1">
            <a:spLocks/>
          </p:cNvSpPr>
          <p:nvPr/>
        </p:nvSpPr>
        <p:spPr>
          <a:xfrm>
            <a:off x="169985" y="1348264"/>
            <a:ext cx="77724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err="1">
                <a:ln>
                  <a:noFill/>
                </a:ln>
                <a:solidFill>
                  <a:prstClr val="black"/>
                </a:solidFill>
                <a:effectLst/>
                <a:uLnTx/>
                <a:uFillTx/>
                <a:latin typeface="Calibri"/>
                <a:ea typeface="+mn-ea"/>
                <a:cs typeface="+mn-cs"/>
              </a:rPr>
              <a:t>Dataverse</a:t>
            </a:r>
            <a:r>
              <a:rPr kumimoji="0" lang="en-US" sz="2400" b="1" i="0" u="none" strike="noStrike" kern="1200" cap="none" spc="0" normalizeH="0" baseline="0" noProof="0" dirty="0">
                <a:ln>
                  <a:noFill/>
                </a:ln>
                <a:solidFill>
                  <a:prstClr val="black"/>
                </a:solidFill>
                <a:effectLst/>
                <a:uLnTx/>
                <a:uFillTx/>
                <a:latin typeface="Calibri"/>
                <a:ea typeface="+mn-ea"/>
                <a:cs typeface="+mn-cs"/>
              </a:rPr>
              <a:t> Dataset Requests and Approval  </a:t>
            </a:r>
          </a:p>
        </p:txBody>
      </p:sp>
      <p:sp>
        <p:nvSpPr>
          <p:cNvPr id="2" name="Rectangle 1">
            <a:extLst>
              <a:ext uri="{FF2B5EF4-FFF2-40B4-BE49-F238E27FC236}">
                <a16:creationId xmlns:a16="http://schemas.microsoft.com/office/drawing/2014/main" id="{67144B45-B7C1-4BDC-9716-06FEC7C1103A}"/>
              </a:ext>
            </a:extLst>
          </p:cNvPr>
          <p:cNvSpPr/>
          <p:nvPr/>
        </p:nvSpPr>
        <p:spPr>
          <a:xfrm>
            <a:off x="169984" y="1805464"/>
            <a:ext cx="8704423" cy="907941"/>
          </a:xfrm>
          <a:prstGeom prst="rect">
            <a:avLst/>
          </a:prstGeom>
        </p:spPr>
        <p:txBody>
          <a:bodyPr wrap="square">
            <a:spAutoFit/>
          </a:bodyPr>
          <a:lstStyle/>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Up to three request per Google form</a:t>
            </a: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Calibri"/>
                <a:ea typeface="+mn-ea"/>
                <a:cs typeface="+mn-cs"/>
              </a:rPr>
              <a:t>Existing datasets clustered by country  </a:t>
            </a:r>
          </a:p>
        </p:txBody>
      </p:sp>
    </p:spTree>
    <p:extLst>
      <p:ext uri="{BB962C8B-B14F-4D97-AF65-F5344CB8AC3E}">
        <p14:creationId xmlns:p14="http://schemas.microsoft.com/office/powerpoint/2010/main" val="3771395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48A010A-7E35-4DD4-BAD3-14B26EDC3BB4}"/>
              </a:ext>
            </a:extLst>
          </p:cNvPr>
          <p:cNvSpPr/>
          <p:nvPr/>
        </p:nvSpPr>
        <p:spPr>
          <a:xfrm>
            <a:off x="120161" y="1805464"/>
            <a:ext cx="8903677" cy="3339376"/>
          </a:xfrm>
          <a:prstGeom prst="rect">
            <a:avLst/>
          </a:prstGeom>
        </p:spPr>
        <p:txBody>
          <a:bodyPr wrap="square">
            <a:spAutoFit/>
          </a:bodyPr>
          <a:lstStyle/>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Data submitted by the requestor compiled in a Google sheet</a:t>
            </a: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…where data provider will be able to search for their name or emails</a:t>
            </a: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…and grant or deny access (and the reason for the latter) </a:t>
            </a:r>
          </a:p>
          <a:p>
            <a:pPr marL="457200" marR="0" lvl="0" indent="-4572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Calibri"/>
                <a:ea typeface="+mn-ea"/>
                <a:cs typeface="+mn-cs"/>
              </a:rPr>
              <a:t>Data providers will be sent a reminder email of pending requests </a:t>
            </a:r>
          </a:p>
        </p:txBody>
      </p:sp>
      <p:sp>
        <p:nvSpPr>
          <p:cNvPr id="4" name="Text Placeholder 1">
            <a:extLst>
              <a:ext uri="{FF2B5EF4-FFF2-40B4-BE49-F238E27FC236}">
                <a16:creationId xmlns:a16="http://schemas.microsoft.com/office/drawing/2014/main" id="{AB908C27-DCC5-4842-B189-D94F54E3A8DE}"/>
              </a:ext>
            </a:extLst>
          </p:cNvPr>
          <p:cNvSpPr txBox="1">
            <a:spLocks/>
          </p:cNvSpPr>
          <p:nvPr/>
        </p:nvSpPr>
        <p:spPr>
          <a:xfrm>
            <a:off x="169985" y="1348264"/>
            <a:ext cx="77724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err="1">
                <a:ln>
                  <a:noFill/>
                </a:ln>
                <a:solidFill>
                  <a:prstClr val="black"/>
                </a:solidFill>
                <a:effectLst/>
                <a:uLnTx/>
                <a:uFillTx/>
                <a:latin typeface="Calibri"/>
                <a:ea typeface="+mn-ea"/>
                <a:cs typeface="+mn-cs"/>
              </a:rPr>
              <a:t>Dataverse</a:t>
            </a:r>
            <a:r>
              <a:rPr kumimoji="0" lang="en-US" sz="2400" b="1" i="0" u="none" strike="noStrike" kern="1200" cap="none" spc="0" normalizeH="0" baseline="0" noProof="0" dirty="0">
                <a:ln>
                  <a:noFill/>
                </a:ln>
                <a:solidFill>
                  <a:prstClr val="black"/>
                </a:solidFill>
                <a:effectLst/>
                <a:uLnTx/>
                <a:uFillTx/>
                <a:latin typeface="Calibri"/>
                <a:ea typeface="+mn-ea"/>
                <a:cs typeface="+mn-cs"/>
              </a:rPr>
              <a:t> Dataset Requests and Approval  </a:t>
            </a:r>
          </a:p>
        </p:txBody>
      </p:sp>
    </p:spTree>
    <p:extLst>
      <p:ext uri="{BB962C8B-B14F-4D97-AF65-F5344CB8AC3E}">
        <p14:creationId xmlns:p14="http://schemas.microsoft.com/office/powerpoint/2010/main" val="2688957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generated with very high confidence">
            <a:extLst>
              <a:ext uri="{FF2B5EF4-FFF2-40B4-BE49-F238E27FC236}">
                <a16:creationId xmlns:a16="http://schemas.microsoft.com/office/drawing/2014/main" id="{03DC383F-4FB5-4B8F-A628-070CFAA3198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2134458"/>
            <a:ext cx="9144000" cy="4723542"/>
          </a:xfrm>
          <a:prstGeom prst="rect">
            <a:avLst/>
          </a:prstGeom>
        </p:spPr>
      </p:pic>
      <p:cxnSp>
        <p:nvCxnSpPr>
          <p:cNvPr id="4" name="Straight Arrow Connector 3">
            <a:extLst>
              <a:ext uri="{FF2B5EF4-FFF2-40B4-BE49-F238E27FC236}">
                <a16:creationId xmlns:a16="http://schemas.microsoft.com/office/drawing/2014/main" id="{D6C8DF82-810C-426C-9C07-D168467B5D99}"/>
              </a:ext>
            </a:extLst>
          </p:cNvPr>
          <p:cNvCxnSpPr>
            <a:cxnSpLocks/>
          </p:cNvCxnSpPr>
          <p:nvPr/>
        </p:nvCxnSpPr>
        <p:spPr>
          <a:xfrm>
            <a:off x="8229600" y="1969279"/>
            <a:ext cx="228600" cy="1044460"/>
          </a:xfrm>
          <a:prstGeom prst="straightConnector1">
            <a:avLst/>
          </a:prstGeom>
          <a:ln w="76200">
            <a:solidFill>
              <a:srgbClr val="FF0000"/>
            </a:solidFill>
            <a:tailEnd type="triangle"/>
          </a:ln>
        </p:spPr>
        <p:style>
          <a:lnRef idx="3">
            <a:schemeClr val="accent1"/>
          </a:lnRef>
          <a:fillRef idx="0">
            <a:schemeClr val="accent1"/>
          </a:fillRef>
          <a:effectRef idx="2">
            <a:schemeClr val="accent1"/>
          </a:effectRef>
          <a:fontRef idx="minor">
            <a:schemeClr val="tx1"/>
          </a:fontRef>
        </p:style>
      </p:cxnSp>
      <p:sp>
        <p:nvSpPr>
          <p:cNvPr id="6" name="TextBox 5">
            <a:extLst>
              <a:ext uri="{FF2B5EF4-FFF2-40B4-BE49-F238E27FC236}">
                <a16:creationId xmlns:a16="http://schemas.microsoft.com/office/drawing/2014/main" id="{860E1C9A-A3B7-43E3-B6E0-DAC6D61F153E}"/>
              </a:ext>
            </a:extLst>
          </p:cNvPr>
          <p:cNvSpPr txBox="1"/>
          <p:nvPr/>
        </p:nvSpPr>
        <p:spPr>
          <a:xfrm>
            <a:off x="6875585" y="1184449"/>
            <a:ext cx="2133600" cy="78483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black"/>
                </a:solidFill>
                <a:effectLst/>
                <a:uLnTx/>
                <a:uFillTx/>
                <a:latin typeface="Calibri"/>
                <a:ea typeface="+mn-ea"/>
                <a:cs typeface="+mn-cs"/>
              </a:rPr>
              <a:t>The progress bar  indicates that the Google sheet is loading. </a:t>
            </a:r>
          </a:p>
        </p:txBody>
      </p:sp>
      <p:sp>
        <p:nvSpPr>
          <p:cNvPr id="9" name="TextBox 8">
            <a:extLst>
              <a:ext uri="{FF2B5EF4-FFF2-40B4-BE49-F238E27FC236}">
                <a16:creationId xmlns:a16="http://schemas.microsoft.com/office/drawing/2014/main" id="{FB660E3B-4B86-4663-B8C2-5A1E1B2495CB}"/>
              </a:ext>
            </a:extLst>
          </p:cNvPr>
          <p:cNvSpPr txBox="1"/>
          <p:nvPr/>
        </p:nvSpPr>
        <p:spPr>
          <a:xfrm>
            <a:off x="6705600" y="4774287"/>
            <a:ext cx="2133600"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1200" cap="none" spc="0" normalizeH="0" baseline="0" noProof="0" dirty="0">
                <a:ln>
                  <a:noFill/>
                </a:ln>
                <a:solidFill>
                  <a:prstClr val="white"/>
                </a:solidFill>
                <a:effectLst/>
                <a:uLnTx/>
                <a:uFillTx/>
                <a:latin typeface="Calibri"/>
                <a:ea typeface="+mn-ea"/>
                <a:cs typeface="+mn-cs"/>
              </a:rPr>
              <a:t>Click Dismiss</a:t>
            </a:r>
          </a:p>
        </p:txBody>
      </p:sp>
      <p:sp>
        <p:nvSpPr>
          <p:cNvPr id="8" name="Text Placeholder 1">
            <a:extLst>
              <a:ext uri="{FF2B5EF4-FFF2-40B4-BE49-F238E27FC236}">
                <a16:creationId xmlns:a16="http://schemas.microsoft.com/office/drawing/2014/main" id="{E822626B-002E-4321-9D97-8A8DBE8EECFD}"/>
              </a:ext>
            </a:extLst>
          </p:cNvPr>
          <p:cNvSpPr txBox="1">
            <a:spLocks/>
          </p:cNvSpPr>
          <p:nvPr/>
        </p:nvSpPr>
        <p:spPr>
          <a:xfrm>
            <a:off x="169985" y="1348264"/>
            <a:ext cx="6230815"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400" b="1" i="0" u="none" strike="noStrike" kern="1200" cap="none" spc="0" normalizeH="0" baseline="0" noProof="0" dirty="0" err="1">
                <a:ln>
                  <a:noFill/>
                </a:ln>
                <a:solidFill>
                  <a:prstClr val="black"/>
                </a:solidFill>
                <a:effectLst/>
                <a:uLnTx/>
                <a:uFillTx/>
                <a:latin typeface="Calibri"/>
                <a:ea typeface="+mn-ea"/>
                <a:cs typeface="+mn-cs"/>
              </a:rPr>
              <a:t>Dataverse</a:t>
            </a:r>
            <a:r>
              <a:rPr kumimoji="0" lang="en-US" sz="2400" b="1" i="0" u="none" strike="noStrike" kern="1200" cap="none" spc="0" normalizeH="0" baseline="0" noProof="0" dirty="0">
                <a:ln>
                  <a:noFill/>
                </a:ln>
                <a:solidFill>
                  <a:prstClr val="black"/>
                </a:solidFill>
                <a:effectLst/>
                <a:uLnTx/>
                <a:uFillTx/>
                <a:latin typeface="Calibri"/>
                <a:ea typeface="+mn-ea"/>
                <a:cs typeface="+mn-cs"/>
              </a:rPr>
              <a:t> Dataset Requests – Test google sheet </a:t>
            </a:r>
          </a:p>
        </p:txBody>
      </p:sp>
      <p:cxnSp>
        <p:nvCxnSpPr>
          <p:cNvPr id="12" name="Straight Arrow Connector 11">
            <a:extLst>
              <a:ext uri="{FF2B5EF4-FFF2-40B4-BE49-F238E27FC236}">
                <a16:creationId xmlns:a16="http://schemas.microsoft.com/office/drawing/2014/main" id="{77CEFBFF-140C-42BD-9E2A-FC4AE16F313B}"/>
              </a:ext>
            </a:extLst>
          </p:cNvPr>
          <p:cNvCxnSpPr>
            <a:cxnSpLocks/>
          </p:cNvCxnSpPr>
          <p:nvPr/>
        </p:nvCxnSpPr>
        <p:spPr>
          <a:xfrm>
            <a:off x="7942385" y="5029200"/>
            <a:ext cx="0" cy="838200"/>
          </a:xfrm>
          <a:prstGeom prst="straightConnector1">
            <a:avLst/>
          </a:prstGeom>
          <a:ln w="76200">
            <a:solidFill>
              <a:srgbClr val="FF0000"/>
            </a:solidFill>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930144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440CB69A-FE20-4AC5-8F3D-7842B09FF227}"/>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57200" y="2057400"/>
            <a:ext cx="8382000" cy="3733800"/>
          </a:xfrm>
          <a:prstGeom prst="rect">
            <a:avLst/>
          </a:prstGeom>
        </p:spPr>
      </p:pic>
      <p:sp>
        <p:nvSpPr>
          <p:cNvPr id="7" name="Text Placeholder 1">
            <a:extLst>
              <a:ext uri="{FF2B5EF4-FFF2-40B4-BE49-F238E27FC236}">
                <a16:creationId xmlns:a16="http://schemas.microsoft.com/office/drawing/2014/main" id="{3CCD0B8A-974A-4D2D-AC76-DCDB3B778C12}"/>
              </a:ext>
            </a:extLst>
          </p:cNvPr>
          <p:cNvSpPr txBox="1">
            <a:spLocks/>
          </p:cNvSpPr>
          <p:nvPr/>
        </p:nvSpPr>
        <p:spPr>
          <a:xfrm>
            <a:off x="82841" y="1371600"/>
            <a:ext cx="9130717" cy="5334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2400" b="1" dirty="0"/>
              <a:t>Project Mapping and Monitoring Tool (PMMT): Data Entry Application </a:t>
            </a:r>
            <a:endParaRPr lang="en-GB" sz="2400" dirty="0"/>
          </a:p>
        </p:txBody>
      </p:sp>
    </p:spTree>
    <p:extLst>
      <p:ext uri="{BB962C8B-B14F-4D97-AF65-F5344CB8AC3E}">
        <p14:creationId xmlns:p14="http://schemas.microsoft.com/office/powerpoint/2010/main" val="11714108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5B473D8-35AE-489E-A515-102E502F7C32}"/>
              </a:ext>
            </a:extLst>
          </p:cNvPr>
          <p:cNvSpPr>
            <a:spLocks noGrp="1"/>
          </p:cNvSpPr>
          <p:nvPr>
            <p:ph type="body" sz="quarter" idx="12"/>
          </p:nvPr>
        </p:nvSpPr>
        <p:spPr>
          <a:xfrm>
            <a:off x="1143000" y="152400"/>
            <a:ext cx="7772400" cy="838200"/>
          </a:xfrm>
        </p:spPr>
        <p:txBody>
          <a:bodyPr/>
          <a:lstStyle/>
          <a:p>
            <a:r>
              <a:rPr lang="en-GB" dirty="0"/>
              <a:t>PMMT Versus DATAVERSE</a:t>
            </a:r>
          </a:p>
        </p:txBody>
      </p:sp>
      <p:graphicFrame>
        <p:nvGraphicFramePr>
          <p:cNvPr id="3" name="Table 2">
            <a:extLst>
              <a:ext uri="{FF2B5EF4-FFF2-40B4-BE49-F238E27FC236}">
                <a16:creationId xmlns:a16="http://schemas.microsoft.com/office/drawing/2014/main" id="{D4F40D5F-104C-4200-981B-B221D3799DD5}"/>
              </a:ext>
            </a:extLst>
          </p:cNvPr>
          <p:cNvGraphicFramePr>
            <a:graphicFrameLocks noGrp="1"/>
          </p:cNvGraphicFramePr>
          <p:nvPr>
            <p:extLst>
              <p:ext uri="{D42A27DB-BD31-4B8C-83A1-F6EECF244321}">
                <p14:modId xmlns:p14="http://schemas.microsoft.com/office/powerpoint/2010/main" val="475434912"/>
              </p:ext>
            </p:extLst>
          </p:nvPr>
        </p:nvGraphicFramePr>
        <p:xfrm>
          <a:off x="382172" y="838200"/>
          <a:ext cx="8761828" cy="6108247"/>
        </p:xfrm>
        <a:graphic>
          <a:graphicData uri="http://schemas.openxmlformats.org/drawingml/2006/table">
            <a:tbl>
              <a:tblPr firstRow="1" firstCol="1" bandRow="1">
                <a:tableStyleId>{5C22544A-7EE6-4342-B048-85BDC9FD1C3A}</a:tableStyleId>
              </a:tblPr>
              <a:tblGrid>
                <a:gridCol w="3656428">
                  <a:extLst>
                    <a:ext uri="{9D8B030D-6E8A-4147-A177-3AD203B41FA5}">
                      <a16:colId xmlns:a16="http://schemas.microsoft.com/office/drawing/2014/main" val="3024620598"/>
                    </a:ext>
                  </a:extLst>
                </a:gridCol>
                <a:gridCol w="5105400">
                  <a:extLst>
                    <a:ext uri="{9D8B030D-6E8A-4147-A177-3AD203B41FA5}">
                      <a16:colId xmlns:a16="http://schemas.microsoft.com/office/drawing/2014/main" val="1784034908"/>
                    </a:ext>
                  </a:extLst>
                </a:gridCol>
              </a:tblGrid>
              <a:tr h="200823">
                <a:tc>
                  <a:txBody>
                    <a:bodyPr/>
                    <a:lstStyle/>
                    <a:p>
                      <a:pPr algn="ctr">
                        <a:lnSpc>
                          <a:spcPct val="107000"/>
                        </a:lnSpc>
                        <a:spcAft>
                          <a:spcPts val="0"/>
                        </a:spcAft>
                      </a:pPr>
                      <a:r>
                        <a:rPr lang="en-GB" sz="1800" dirty="0">
                          <a:solidFill>
                            <a:srgbClr val="FF0000"/>
                          </a:solidFill>
                          <a:effectLst/>
                          <a:highlight>
                            <a:srgbClr val="FFFF00"/>
                          </a:highlight>
                        </a:rPr>
                        <a:t>Project Mapping and Monitoring Tool (PMMT)</a:t>
                      </a:r>
                      <a:endParaRPr lang="en-GB" sz="1800" dirty="0">
                        <a:solidFill>
                          <a:srgbClr val="FF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tc>
                  <a:txBody>
                    <a:bodyPr/>
                    <a:lstStyle/>
                    <a:p>
                      <a:pPr algn="ctr">
                        <a:lnSpc>
                          <a:spcPct val="107000"/>
                        </a:lnSpc>
                        <a:spcAft>
                          <a:spcPts val="0"/>
                        </a:spcAft>
                      </a:pPr>
                      <a:r>
                        <a:rPr lang="en-GB" sz="2000" dirty="0">
                          <a:solidFill>
                            <a:srgbClr val="FF0000"/>
                          </a:solidFill>
                          <a:effectLst/>
                          <a:highlight>
                            <a:srgbClr val="FFFF00"/>
                          </a:highlight>
                        </a:rPr>
                        <a:t>DATAVERSE</a:t>
                      </a:r>
                      <a:endParaRPr lang="en-GB" sz="2000" dirty="0">
                        <a:solidFill>
                          <a:srgbClr val="FF000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extLst>
                  <a:ext uri="{0D108BD9-81ED-4DB2-BD59-A6C34878D82A}">
                    <a16:rowId xmlns:a16="http://schemas.microsoft.com/office/drawing/2014/main" val="760654344"/>
                  </a:ext>
                </a:extLst>
              </a:tr>
              <a:tr h="724353">
                <a:tc>
                  <a:txBody>
                    <a:bodyPr/>
                    <a:lstStyle/>
                    <a:p>
                      <a:pPr algn="just">
                        <a:lnSpc>
                          <a:spcPct val="107000"/>
                        </a:lnSpc>
                        <a:spcAft>
                          <a:spcPts val="0"/>
                        </a:spcAft>
                      </a:pPr>
                      <a:r>
                        <a:rPr lang="en-GB" sz="1600" dirty="0">
                          <a:effectLst/>
                        </a:rPr>
                        <a:t>Managed by IFPRI with support from M&amp;E managers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tc>
                  <a:txBody>
                    <a:bodyPr/>
                    <a:lstStyle/>
                    <a:p>
                      <a:pPr algn="just">
                        <a:lnSpc>
                          <a:spcPct val="107000"/>
                        </a:lnSpc>
                        <a:spcAft>
                          <a:spcPts val="0"/>
                        </a:spcAft>
                      </a:pPr>
                      <a:r>
                        <a:rPr lang="en-GB" sz="1800" dirty="0">
                          <a:effectLst/>
                        </a:rPr>
                        <a:t>Managed by Harvard University, AR page is managed by IFPRI’s Dataverse administrator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extLst>
                  <a:ext uri="{0D108BD9-81ED-4DB2-BD59-A6C34878D82A}">
                    <a16:rowId xmlns:a16="http://schemas.microsoft.com/office/drawing/2014/main" val="1005502604"/>
                  </a:ext>
                </a:extLst>
              </a:tr>
              <a:tr h="479290">
                <a:tc>
                  <a:txBody>
                    <a:bodyPr/>
                    <a:lstStyle/>
                    <a:p>
                      <a:pPr>
                        <a:lnSpc>
                          <a:spcPct val="107000"/>
                        </a:lnSpc>
                        <a:spcAft>
                          <a:spcPts val="0"/>
                        </a:spcAft>
                      </a:pPr>
                      <a:r>
                        <a:rPr lang="en-GB" sz="1600" dirty="0">
                          <a:effectLst/>
                        </a:rPr>
                        <a:t>Compiling </a:t>
                      </a:r>
                      <a:r>
                        <a:rPr lang="en-GB" sz="1600" dirty="0" err="1">
                          <a:effectLst/>
                        </a:rPr>
                        <a:t>FtF</a:t>
                      </a:r>
                      <a:r>
                        <a:rPr lang="en-GB" sz="1600" dirty="0">
                          <a:effectLst/>
                        </a:rPr>
                        <a:t> Indicators and Custom Indicators</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tc>
                  <a:txBody>
                    <a:bodyPr/>
                    <a:lstStyle/>
                    <a:p>
                      <a:pPr algn="just">
                        <a:lnSpc>
                          <a:spcPct val="107000"/>
                        </a:lnSpc>
                        <a:spcAft>
                          <a:spcPts val="0"/>
                        </a:spcAft>
                      </a:pPr>
                      <a:r>
                        <a:rPr lang="en-GB" sz="1800" dirty="0">
                          <a:effectLst/>
                        </a:rPr>
                        <a:t>Used for storing and sharing various types of data and supporting documentation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extLst>
                  <a:ext uri="{0D108BD9-81ED-4DB2-BD59-A6C34878D82A}">
                    <a16:rowId xmlns:a16="http://schemas.microsoft.com/office/drawing/2014/main" val="1845210121"/>
                  </a:ext>
                </a:extLst>
              </a:tr>
              <a:tr h="1243009">
                <a:tc>
                  <a:txBody>
                    <a:bodyPr/>
                    <a:lstStyle/>
                    <a:p>
                      <a:pPr algn="just">
                        <a:lnSpc>
                          <a:spcPct val="107000"/>
                        </a:lnSpc>
                        <a:spcAft>
                          <a:spcPts val="0"/>
                        </a:spcAft>
                      </a:pPr>
                      <a:r>
                        <a:rPr lang="en-GB" sz="1600" dirty="0">
                          <a:effectLst/>
                        </a:rPr>
                        <a:t>All researchers have account here, and can login and create </a:t>
                      </a:r>
                      <a:r>
                        <a:rPr lang="en-GB" sz="1600" dirty="0" err="1">
                          <a:effectLst/>
                        </a:rPr>
                        <a:t>FtF</a:t>
                      </a:r>
                      <a:r>
                        <a:rPr lang="en-GB" sz="1600" dirty="0">
                          <a:effectLst/>
                        </a:rPr>
                        <a:t> data reports </a:t>
                      </a:r>
                    </a:p>
                    <a:p>
                      <a:pPr algn="just">
                        <a:lnSpc>
                          <a:spcPct val="107000"/>
                        </a:lnSpc>
                        <a:spcAft>
                          <a:spcPts val="0"/>
                        </a:spcAft>
                      </a:pP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7000"/>
                        </a:lnSpc>
                        <a:spcBef>
                          <a:spcPts val="0"/>
                        </a:spcBef>
                        <a:spcAft>
                          <a:spcPts val="0"/>
                        </a:spcAft>
                        <a:buClrTx/>
                        <a:buSzTx/>
                        <a:buFontTx/>
                        <a:buNone/>
                        <a:tabLst/>
                        <a:defRPr/>
                      </a:pPr>
                      <a:r>
                        <a:rPr lang="en-GB" sz="1600" dirty="0">
                          <a:effectLst/>
                        </a:rPr>
                        <a:t>Users needs only to have an account to access  information on the PMMT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tc>
                  <a:txBody>
                    <a:bodyPr/>
                    <a:lstStyle/>
                    <a:p>
                      <a:pPr algn="just">
                        <a:lnSpc>
                          <a:spcPct val="107000"/>
                        </a:lnSpc>
                        <a:spcAft>
                          <a:spcPts val="0"/>
                        </a:spcAft>
                      </a:pPr>
                      <a:r>
                        <a:rPr lang="en-GB" sz="1800" dirty="0">
                          <a:effectLst/>
                        </a:rPr>
                        <a:t>Data owners will need to reach out to IFPRI M&amp;E team following the steps discussed before </a:t>
                      </a:r>
                    </a:p>
                  </a:txBody>
                  <a:tcPr marL="48939" marR="48939" marT="0" marB="0"/>
                </a:tc>
                <a:extLst>
                  <a:ext uri="{0D108BD9-81ED-4DB2-BD59-A6C34878D82A}">
                    <a16:rowId xmlns:a16="http://schemas.microsoft.com/office/drawing/2014/main" val="1243369913"/>
                  </a:ext>
                </a:extLst>
              </a:tr>
              <a:tr h="1181079">
                <a:tc>
                  <a:txBody>
                    <a:bodyPr/>
                    <a:lstStyle/>
                    <a:p>
                      <a:pPr algn="just">
                        <a:lnSpc>
                          <a:spcPct val="107000"/>
                        </a:lnSpc>
                        <a:spcAft>
                          <a:spcPts val="0"/>
                        </a:spcAft>
                      </a:pPr>
                      <a:r>
                        <a:rPr lang="en-GB" sz="1600" dirty="0">
                          <a:effectLst/>
                        </a:rPr>
                        <a:t>Users can browse and filter (By Region, Country, District, Partner, and Target Technology)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tc>
                  <a:txBody>
                    <a:bodyPr/>
                    <a:lstStyle/>
                    <a:p>
                      <a:pPr algn="just">
                        <a:lnSpc>
                          <a:spcPct val="107000"/>
                        </a:lnSpc>
                        <a:spcAft>
                          <a:spcPts val="0"/>
                        </a:spcAft>
                      </a:pPr>
                      <a:r>
                        <a:rPr lang="en-GB" sz="1800" dirty="0">
                          <a:effectLst/>
                        </a:rPr>
                        <a:t>Data owners responsible for ensuring that datafiles to be uploaded have no identifying information</a:t>
                      </a:r>
                    </a:p>
                    <a:p>
                      <a:pPr marL="0" marR="0" lvl="0" indent="0" algn="just" defTabSz="914400" rtl="0" eaLnBrk="1" fontAlgn="auto" latinLnBrk="0" hangingPunct="1">
                        <a:lnSpc>
                          <a:spcPct val="107000"/>
                        </a:lnSpc>
                        <a:spcBef>
                          <a:spcPts val="0"/>
                        </a:spcBef>
                        <a:spcAft>
                          <a:spcPts val="0"/>
                        </a:spcAft>
                        <a:buClrTx/>
                        <a:buSzTx/>
                        <a:buFontTx/>
                        <a:buNone/>
                        <a:tabLst/>
                        <a:defRPr/>
                      </a:pPr>
                      <a:endParaRPr lang="en-GB" sz="1800" dirty="0">
                        <a:effectLst/>
                      </a:endParaRPr>
                    </a:p>
                    <a:p>
                      <a:pPr marL="0" marR="0" lvl="0" indent="0" algn="just" defTabSz="914400" rtl="0" eaLnBrk="1" fontAlgn="auto" latinLnBrk="0" hangingPunct="1">
                        <a:lnSpc>
                          <a:spcPct val="107000"/>
                        </a:lnSpc>
                        <a:spcBef>
                          <a:spcPts val="0"/>
                        </a:spcBef>
                        <a:spcAft>
                          <a:spcPts val="0"/>
                        </a:spcAft>
                        <a:buClrTx/>
                        <a:buSzTx/>
                        <a:buFontTx/>
                        <a:buNone/>
                        <a:tabLst/>
                        <a:defRPr/>
                      </a:pPr>
                      <a:r>
                        <a:rPr lang="en-GB" sz="1800" dirty="0">
                          <a:effectLst/>
                        </a:rPr>
                        <a:t>For each dataset to be uploaded, a complete metadata is needed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extLst>
                  <a:ext uri="{0D108BD9-81ED-4DB2-BD59-A6C34878D82A}">
                    <a16:rowId xmlns:a16="http://schemas.microsoft.com/office/drawing/2014/main" val="1892470759"/>
                  </a:ext>
                </a:extLst>
              </a:tr>
              <a:tr h="724353">
                <a:tc>
                  <a:txBody>
                    <a:bodyPr/>
                    <a:lstStyle/>
                    <a:p>
                      <a:pPr>
                        <a:lnSpc>
                          <a:spcPct val="107000"/>
                        </a:lnSpc>
                        <a:spcAft>
                          <a:spcPts val="0"/>
                        </a:spcAft>
                      </a:pPr>
                      <a:r>
                        <a:rPr lang="en-GB" sz="1600" dirty="0">
                          <a:effectLst/>
                        </a:rPr>
                        <a:t>There is no restriction to data uploaded on PMMT by authorized users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tc>
                  <a:txBody>
                    <a:bodyPr/>
                    <a:lstStyle/>
                    <a:p>
                      <a:pPr algn="just">
                        <a:lnSpc>
                          <a:spcPct val="107000"/>
                        </a:lnSpc>
                        <a:spcAft>
                          <a:spcPts val="0"/>
                        </a:spcAft>
                      </a:pPr>
                      <a:r>
                        <a:rPr lang="en-GB" sz="1800" dirty="0">
                          <a:effectLst/>
                        </a:rPr>
                        <a:t>Data uploaded done by IFPRI’s, </a:t>
                      </a:r>
                      <a:r>
                        <a:rPr lang="en-GB" sz="1800" dirty="0" err="1">
                          <a:effectLst/>
                        </a:rPr>
                        <a:t>Dataverse</a:t>
                      </a:r>
                      <a:r>
                        <a:rPr lang="en-GB" sz="1800" dirty="0">
                          <a:effectLst/>
                        </a:rPr>
                        <a:t> administrator can grant owners the right to access and download their own dataset</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extLst>
                  <a:ext uri="{0D108BD9-81ED-4DB2-BD59-A6C34878D82A}">
                    <a16:rowId xmlns:a16="http://schemas.microsoft.com/office/drawing/2014/main" val="2607378153"/>
                  </a:ext>
                </a:extLst>
              </a:tr>
              <a:tr h="621011">
                <a:tc>
                  <a:txBody>
                    <a:bodyPr/>
                    <a:lstStyle/>
                    <a:p>
                      <a:pPr>
                        <a:lnSpc>
                          <a:spcPct val="107000"/>
                        </a:lnSpc>
                        <a:spcAft>
                          <a:spcPts val="0"/>
                        </a:spcAft>
                      </a:pPr>
                      <a:r>
                        <a:rPr lang="en-GB" sz="1600" dirty="0">
                          <a:effectLst/>
                        </a:rPr>
                        <a:t>Researchers can download their own data reports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tc>
                  <a:txBody>
                    <a:bodyPr/>
                    <a:lstStyle/>
                    <a:p>
                      <a:pPr algn="just">
                        <a:lnSpc>
                          <a:spcPct val="107000"/>
                        </a:lnSpc>
                        <a:spcAft>
                          <a:spcPts val="0"/>
                        </a:spcAft>
                      </a:pPr>
                      <a:r>
                        <a:rPr lang="en-GB" sz="1800" dirty="0">
                          <a:effectLst/>
                        </a:rPr>
                        <a:t>Users need to fill out data user agreement to access restricted datasets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8939" marR="48939" marT="0" marB="0"/>
                </a:tc>
                <a:extLst>
                  <a:ext uri="{0D108BD9-81ED-4DB2-BD59-A6C34878D82A}">
                    <a16:rowId xmlns:a16="http://schemas.microsoft.com/office/drawing/2014/main" val="1995133076"/>
                  </a:ext>
                </a:extLst>
              </a:tr>
            </a:tbl>
          </a:graphicData>
        </a:graphic>
      </p:graphicFrame>
    </p:spTree>
    <p:extLst>
      <p:ext uri="{BB962C8B-B14F-4D97-AF65-F5344CB8AC3E}">
        <p14:creationId xmlns:p14="http://schemas.microsoft.com/office/powerpoint/2010/main" val="1596114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2BA55-5F13-47E3-B758-0392ADD7921F}"/>
              </a:ext>
            </a:extLst>
          </p:cNvPr>
          <p:cNvSpPr>
            <a:spLocks noGrp="1"/>
          </p:cNvSpPr>
          <p:nvPr>
            <p:ph type="title"/>
          </p:nvPr>
        </p:nvSpPr>
        <p:spPr>
          <a:xfrm>
            <a:off x="1981200" y="1052087"/>
            <a:ext cx="6960417" cy="427038"/>
          </a:xfrm>
        </p:spPr>
        <p:txBody>
          <a:bodyPr>
            <a:noAutofit/>
          </a:bodyPr>
          <a:lstStyle/>
          <a:p>
            <a:pPr algn="l">
              <a:spcBef>
                <a:spcPct val="20000"/>
              </a:spcBef>
              <a:defRPr/>
            </a:pPr>
            <a:r>
              <a:rPr lang="en-GB" sz="2400" b="1" dirty="0">
                <a:solidFill>
                  <a:prstClr val="black"/>
                </a:solidFill>
                <a:latin typeface="Calibri"/>
                <a:ea typeface="+mn-ea"/>
                <a:cs typeface="+mn-cs"/>
              </a:rPr>
              <a:t>Workplans without timeline </a:t>
            </a:r>
          </a:p>
        </p:txBody>
      </p:sp>
      <p:graphicFrame>
        <p:nvGraphicFramePr>
          <p:cNvPr id="3" name="Table 2">
            <a:extLst>
              <a:ext uri="{FF2B5EF4-FFF2-40B4-BE49-F238E27FC236}">
                <a16:creationId xmlns:a16="http://schemas.microsoft.com/office/drawing/2014/main" id="{408DA2B7-09DD-4FDE-9351-5C2389D99609}"/>
              </a:ext>
            </a:extLst>
          </p:cNvPr>
          <p:cNvGraphicFramePr>
            <a:graphicFrameLocks noGrp="1"/>
          </p:cNvGraphicFramePr>
          <p:nvPr>
            <p:extLst>
              <p:ext uri="{D42A27DB-BD31-4B8C-83A1-F6EECF244321}">
                <p14:modId xmlns:p14="http://schemas.microsoft.com/office/powerpoint/2010/main" val="3337123477"/>
              </p:ext>
            </p:extLst>
          </p:nvPr>
        </p:nvGraphicFramePr>
        <p:xfrm>
          <a:off x="386942" y="2895600"/>
          <a:ext cx="7886702" cy="3428998"/>
        </p:xfrm>
        <a:graphic>
          <a:graphicData uri="http://schemas.openxmlformats.org/drawingml/2006/table">
            <a:tbl>
              <a:tblPr/>
              <a:tblGrid>
                <a:gridCol w="1767935">
                  <a:extLst>
                    <a:ext uri="{9D8B030D-6E8A-4147-A177-3AD203B41FA5}">
                      <a16:colId xmlns:a16="http://schemas.microsoft.com/office/drawing/2014/main" val="3109929691"/>
                    </a:ext>
                  </a:extLst>
                </a:gridCol>
                <a:gridCol w="501106">
                  <a:extLst>
                    <a:ext uri="{9D8B030D-6E8A-4147-A177-3AD203B41FA5}">
                      <a16:colId xmlns:a16="http://schemas.microsoft.com/office/drawing/2014/main" val="1499798701"/>
                    </a:ext>
                  </a:extLst>
                </a:gridCol>
                <a:gridCol w="501106">
                  <a:extLst>
                    <a:ext uri="{9D8B030D-6E8A-4147-A177-3AD203B41FA5}">
                      <a16:colId xmlns:a16="http://schemas.microsoft.com/office/drawing/2014/main" val="3651270987"/>
                    </a:ext>
                  </a:extLst>
                </a:gridCol>
                <a:gridCol w="501106">
                  <a:extLst>
                    <a:ext uri="{9D8B030D-6E8A-4147-A177-3AD203B41FA5}">
                      <a16:colId xmlns:a16="http://schemas.microsoft.com/office/drawing/2014/main" val="2194773497"/>
                    </a:ext>
                  </a:extLst>
                </a:gridCol>
                <a:gridCol w="501106">
                  <a:extLst>
                    <a:ext uri="{9D8B030D-6E8A-4147-A177-3AD203B41FA5}">
                      <a16:colId xmlns:a16="http://schemas.microsoft.com/office/drawing/2014/main" val="817744275"/>
                    </a:ext>
                  </a:extLst>
                </a:gridCol>
                <a:gridCol w="501106">
                  <a:extLst>
                    <a:ext uri="{9D8B030D-6E8A-4147-A177-3AD203B41FA5}">
                      <a16:colId xmlns:a16="http://schemas.microsoft.com/office/drawing/2014/main" val="3900922210"/>
                    </a:ext>
                  </a:extLst>
                </a:gridCol>
                <a:gridCol w="501106">
                  <a:extLst>
                    <a:ext uri="{9D8B030D-6E8A-4147-A177-3AD203B41FA5}">
                      <a16:colId xmlns:a16="http://schemas.microsoft.com/office/drawing/2014/main" val="408203763"/>
                    </a:ext>
                  </a:extLst>
                </a:gridCol>
                <a:gridCol w="501106">
                  <a:extLst>
                    <a:ext uri="{9D8B030D-6E8A-4147-A177-3AD203B41FA5}">
                      <a16:colId xmlns:a16="http://schemas.microsoft.com/office/drawing/2014/main" val="2407583918"/>
                    </a:ext>
                  </a:extLst>
                </a:gridCol>
                <a:gridCol w="501106">
                  <a:extLst>
                    <a:ext uri="{9D8B030D-6E8A-4147-A177-3AD203B41FA5}">
                      <a16:colId xmlns:a16="http://schemas.microsoft.com/office/drawing/2014/main" val="3791935500"/>
                    </a:ext>
                  </a:extLst>
                </a:gridCol>
                <a:gridCol w="501106">
                  <a:extLst>
                    <a:ext uri="{9D8B030D-6E8A-4147-A177-3AD203B41FA5}">
                      <a16:colId xmlns:a16="http://schemas.microsoft.com/office/drawing/2014/main" val="2839156765"/>
                    </a:ext>
                  </a:extLst>
                </a:gridCol>
                <a:gridCol w="501106">
                  <a:extLst>
                    <a:ext uri="{9D8B030D-6E8A-4147-A177-3AD203B41FA5}">
                      <a16:colId xmlns:a16="http://schemas.microsoft.com/office/drawing/2014/main" val="2507289392"/>
                    </a:ext>
                  </a:extLst>
                </a:gridCol>
                <a:gridCol w="501106">
                  <a:extLst>
                    <a:ext uri="{9D8B030D-6E8A-4147-A177-3AD203B41FA5}">
                      <a16:colId xmlns:a16="http://schemas.microsoft.com/office/drawing/2014/main" val="4149061115"/>
                    </a:ext>
                  </a:extLst>
                </a:gridCol>
                <a:gridCol w="606601">
                  <a:extLst>
                    <a:ext uri="{9D8B030D-6E8A-4147-A177-3AD203B41FA5}">
                      <a16:colId xmlns:a16="http://schemas.microsoft.com/office/drawing/2014/main" val="1673263372"/>
                    </a:ext>
                  </a:extLst>
                </a:gridCol>
              </a:tblGrid>
              <a:tr h="623668">
                <a:tc>
                  <a:txBody>
                    <a:bodyPr/>
                    <a:lstStyle/>
                    <a:p>
                      <a:pPr algn="ctr">
                        <a:lnSpc>
                          <a:spcPct val="107000"/>
                        </a:lnSpc>
                        <a:spcAft>
                          <a:spcPts val="800"/>
                        </a:spcAft>
                      </a:pPr>
                      <a:r>
                        <a:rPr lang="en-GB" sz="4000" b="1" dirty="0">
                          <a:effectLst/>
                          <a:latin typeface="Calibri" panose="020F0502020204030204" pitchFamily="34" charset="0"/>
                          <a:ea typeface="Calibri" panose="020F0502020204030204" pitchFamily="34" charset="0"/>
                          <a:cs typeface="Times New Roman" panose="02020603050405020304" pitchFamily="18" charset="0"/>
                        </a:rPr>
                        <a:t>Month</a:t>
                      </a:r>
                      <a:endParaRPr lang="en-GB" sz="40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Jan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Feb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Mar </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Apr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May</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Jun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 Jul</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Aug</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Sep</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Oct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Nov</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600" b="1" dirty="0">
                          <a:effectLst/>
                          <a:latin typeface="Calibri" panose="020F0502020204030204" pitchFamily="34" charset="0"/>
                          <a:ea typeface="Calibri" panose="020F0502020204030204" pitchFamily="34" charset="0"/>
                          <a:cs typeface="Times New Roman" panose="02020603050405020304" pitchFamily="18" charset="0"/>
                        </a:rPr>
                        <a:t>Dec</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23259969"/>
                  </a:ext>
                </a:extLst>
              </a:tr>
              <a:tr h="467555">
                <a:tc>
                  <a:txBody>
                    <a:bodyPr/>
                    <a:lstStyle/>
                    <a:p>
                      <a:pPr>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Component 1.1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ctr">
                        <a:lnSpc>
                          <a:spcPct val="107000"/>
                        </a:lnSpc>
                        <a:spcAft>
                          <a:spcPts val="800"/>
                        </a:spcAft>
                      </a:pPr>
                      <a:r>
                        <a:rPr lang="en-GB"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037568521"/>
                  </a:ext>
                </a:extLst>
              </a:tr>
              <a:tr h="467555">
                <a:tc>
                  <a:txBody>
                    <a:bodyPr/>
                    <a:lstStyle/>
                    <a:p>
                      <a:pPr algn="just">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Activity 1.1.1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3550590"/>
                  </a:ext>
                </a:extLst>
              </a:tr>
              <a:tr h="467555">
                <a:tc>
                  <a:txBody>
                    <a:bodyPr/>
                    <a:lstStyle/>
                    <a:p>
                      <a:pPr algn="just">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Activity 1.1.2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6804608"/>
                  </a:ext>
                </a:extLst>
              </a:tr>
              <a:tr h="467555">
                <a:tc>
                  <a:txBody>
                    <a:bodyPr/>
                    <a:lstStyle/>
                    <a:p>
                      <a:pPr algn="just">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Component 1.2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646729529"/>
                  </a:ext>
                </a:extLst>
              </a:tr>
              <a:tr h="467555">
                <a:tc>
                  <a:txBody>
                    <a:bodyPr/>
                    <a:lstStyle/>
                    <a:p>
                      <a:pPr algn="just">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Activity 1.2.1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3866598"/>
                  </a:ext>
                </a:extLst>
              </a:tr>
              <a:tr h="467555">
                <a:tc>
                  <a:txBody>
                    <a:bodyPr/>
                    <a:lstStyle/>
                    <a:p>
                      <a:pPr algn="just">
                        <a:lnSpc>
                          <a:spcPct val="107000"/>
                        </a:lnSpc>
                        <a:spcAft>
                          <a:spcPts val="800"/>
                        </a:spcAft>
                      </a:pPr>
                      <a:r>
                        <a:rPr lang="en-GB" sz="1800" b="1" dirty="0">
                          <a:effectLst/>
                          <a:latin typeface="Calibri" panose="020F0502020204030204" pitchFamily="34" charset="0"/>
                          <a:ea typeface="Calibri" panose="020F0502020204030204" pitchFamily="34" charset="0"/>
                          <a:cs typeface="Times New Roman" panose="02020603050405020304" pitchFamily="18" charset="0"/>
                        </a:rPr>
                        <a:t>Activity 1.2.2</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GB"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0436" marR="40436"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547940"/>
                  </a:ext>
                </a:extLst>
              </a:tr>
            </a:tbl>
          </a:graphicData>
        </a:graphic>
      </p:graphicFrame>
      <p:sp>
        <p:nvSpPr>
          <p:cNvPr id="4" name="TextBox 3">
            <a:extLst>
              <a:ext uri="{FF2B5EF4-FFF2-40B4-BE49-F238E27FC236}">
                <a16:creationId xmlns:a16="http://schemas.microsoft.com/office/drawing/2014/main" id="{D5459240-B489-4385-9678-A0BB132CAD87}"/>
              </a:ext>
            </a:extLst>
          </p:cNvPr>
          <p:cNvSpPr txBox="1"/>
          <p:nvPr/>
        </p:nvSpPr>
        <p:spPr>
          <a:xfrm>
            <a:off x="386942" y="1542895"/>
            <a:ext cx="8027217" cy="1200329"/>
          </a:xfrm>
          <a:prstGeom prst="rect">
            <a:avLst/>
          </a:prstGeom>
          <a:noFill/>
        </p:spPr>
        <p:txBody>
          <a:bodyPr wrap="square" rtlCol="0">
            <a:spAutoFit/>
          </a:bodyPr>
          <a:lstStyle/>
          <a:p>
            <a:pPr marL="285750" indent="-285750">
              <a:buFont typeface="Arial" panose="020B0604020202020204" pitchFamily="34" charset="0"/>
              <a:buChar char="•"/>
            </a:pPr>
            <a:r>
              <a:rPr lang="fr-FR" sz="2400" dirty="0"/>
              <a:t>Not all workplans have timeline of proposed activities</a:t>
            </a:r>
          </a:p>
          <a:p>
            <a:pPr marL="285750" indent="-285750">
              <a:buFont typeface="Arial" panose="020B0604020202020204" pitchFamily="34" charset="0"/>
              <a:buChar char="•"/>
            </a:pPr>
            <a:r>
              <a:rPr lang="fr-FR" sz="2400" dirty="0"/>
              <a:t>But timeline is crucial for effective planning and monitoring</a:t>
            </a:r>
          </a:p>
          <a:p>
            <a:pPr marL="285750" indent="-285750">
              <a:buFont typeface="Arial" panose="020B0604020202020204" pitchFamily="34" charset="0"/>
              <a:buChar char="•"/>
            </a:pPr>
            <a:r>
              <a:rPr lang="fr-FR" sz="2400" dirty="0"/>
              <a:t>Need to embed Gantt chat?</a:t>
            </a:r>
          </a:p>
        </p:txBody>
      </p:sp>
    </p:spTree>
    <p:extLst>
      <p:ext uri="{BB962C8B-B14F-4D97-AF65-F5344CB8AC3E}">
        <p14:creationId xmlns:p14="http://schemas.microsoft.com/office/powerpoint/2010/main" val="723096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E9CBB9C-4FCF-4361-931D-C26498A0355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6200" y="1828800"/>
            <a:ext cx="9264869" cy="3276600"/>
          </a:xfrm>
          <a:prstGeom prst="rect">
            <a:avLst/>
          </a:prstGeom>
          <a:ln>
            <a:noFill/>
          </a:ln>
          <a:effectLst>
            <a:softEdge rad="112500"/>
          </a:effectLst>
        </p:spPr>
      </p:pic>
      <p:sp>
        <p:nvSpPr>
          <p:cNvPr id="7" name="Oval 6">
            <a:extLst>
              <a:ext uri="{FF2B5EF4-FFF2-40B4-BE49-F238E27FC236}">
                <a16:creationId xmlns:a16="http://schemas.microsoft.com/office/drawing/2014/main" id="{4D396A4A-469B-4F38-979C-7E204FD29E92}"/>
              </a:ext>
            </a:extLst>
          </p:cNvPr>
          <p:cNvSpPr/>
          <p:nvPr/>
        </p:nvSpPr>
        <p:spPr>
          <a:xfrm>
            <a:off x="1981200" y="1905000"/>
            <a:ext cx="2590800"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Oval 7">
            <a:extLst>
              <a:ext uri="{FF2B5EF4-FFF2-40B4-BE49-F238E27FC236}">
                <a16:creationId xmlns:a16="http://schemas.microsoft.com/office/drawing/2014/main" id="{FE1FFB19-52E3-4B6B-99C1-6B586759AD73}"/>
              </a:ext>
            </a:extLst>
          </p:cNvPr>
          <p:cNvSpPr/>
          <p:nvPr/>
        </p:nvSpPr>
        <p:spPr>
          <a:xfrm>
            <a:off x="6095999" y="1981200"/>
            <a:ext cx="3092669" cy="609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05514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56C196-E780-4AAE-8591-02260C566FEB}"/>
              </a:ext>
            </a:extLst>
          </p:cNvPr>
          <p:cNvSpPr>
            <a:spLocks noGrp="1"/>
          </p:cNvSpPr>
          <p:nvPr>
            <p:ph type="body" sz="quarter" idx="12"/>
          </p:nvPr>
        </p:nvSpPr>
        <p:spPr>
          <a:xfrm>
            <a:off x="609600" y="990600"/>
            <a:ext cx="7772400" cy="609600"/>
          </a:xfrm>
        </p:spPr>
        <p:txBody>
          <a:bodyPr/>
          <a:lstStyle/>
          <a:p>
            <a:pPr algn="ctr">
              <a:spcBef>
                <a:spcPts val="0"/>
              </a:spcBef>
            </a:pPr>
            <a:r>
              <a:rPr lang="en-GB" sz="3200" b="1" dirty="0">
                <a:latin typeface="+mn-lt"/>
              </a:rPr>
              <a:t>Conclusion/1</a:t>
            </a:r>
            <a:endParaRPr lang="en-GB" sz="3200" dirty="0">
              <a:latin typeface="+mn-lt"/>
            </a:endParaRPr>
          </a:p>
          <a:p>
            <a:pPr algn="just">
              <a:spcBef>
                <a:spcPts val="0"/>
              </a:spcBef>
            </a:pPr>
            <a:endParaRPr lang="en-GB" sz="2800" dirty="0">
              <a:latin typeface="+mn-lt"/>
            </a:endParaRPr>
          </a:p>
          <a:p>
            <a:endParaRPr lang="en-GB" sz="3600" dirty="0">
              <a:latin typeface="+mn-lt"/>
            </a:endParaRPr>
          </a:p>
        </p:txBody>
      </p:sp>
      <p:sp>
        <p:nvSpPr>
          <p:cNvPr id="3" name="TextBox 2">
            <a:extLst>
              <a:ext uri="{FF2B5EF4-FFF2-40B4-BE49-F238E27FC236}">
                <a16:creationId xmlns:a16="http://schemas.microsoft.com/office/drawing/2014/main" id="{98D53512-65DE-4DBB-AC70-8DA012A7460A}"/>
              </a:ext>
            </a:extLst>
          </p:cNvPr>
          <p:cNvSpPr txBox="1"/>
          <p:nvPr/>
        </p:nvSpPr>
        <p:spPr>
          <a:xfrm>
            <a:off x="266700" y="1604682"/>
            <a:ext cx="8610600" cy="4201150"/>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Compliance to program data management plan is </a:t>
            </a:r>
            <a:r>
              <a:rPr lang="en-US" sz="2800" b="1" i="1" u="sng" dirty="0">
                <a:latin typeface="Calibri" panose="020F0502020204030204" pitchFamily="34" charset="0"/>
                <a:ea typeface="Calibri" panose="020F0502020204030204" pitchFamily="34" charset="0"/>
                <a:cs typeface="Calibri" panose="020F0502020204030204" pitchFamily="34" charset="0"/>
              </a:rPr>
              <a:t>mandatory:</a:t>
            </a:r>
            <a:r>
              <a:rPr lang="en-US" sz="2800" u="sng" dirty="0">
                <a:hlinkClick r:id="rId2"/>
              </a:rPr>
              <a:t> https://cgspace.cgiar.org/bitstream/handle/10568/100536/ar_dmplan.pdf?sequence=1&amp;isAllowed=y</a:t>
            </a:r>
            <a:r>
              <a:rPr lang="en-US" sz="2800" dirty="0"/>
              <a:t> </a:t>
            </a:r>
          </a:p>
          <a:p>
            <a:pPr>
              <a:spcAft>
                <a:spcPts val="600"/>
              </a:spcAft>
            </a:pPr>
            <a:endParaRPr lang="en-US" sz="2800" dirty="0"/>
          </a:p>
          <a:p>
            <a:pPr marL="285750" indent="-285750">
              <a:spcAft>
                <a:spcPts val="6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We are expected/required to collect  and manage different types of data to </a:t>
            </a:r>
            <a:r>
              <a:rPr lang="en-US" sz="2800" b="1" i="1" dirty="0">
                <a:latin typeface="Calibri" panose="020F0502020204030204" pitchFamily="34" charset="0"/>
                <a:ea typeface="Calibri" panose="020F0502020204030204" pitchFamily="34" charset="0"/>
                <a:cs typeface="Calibri" panose="020F0502020204030204" pitchFamily="34" charset="0"/>
              </a:rPr>
              <a:t>monitor progress</a:t>
            </a:r>
            <a:r>
              <a:rPr lang="en-US" sz="2800" dirty="0">
                <a:latin typeface="Calibri" panose="020F0502020204030204" pitchFamily="34" charset="0"/>
                <a:ea typeface="Calibri" panose="020F0502020204030204" pitchFamily="34" charset="0"/>
                <a:cs typeface="Calibri" panose="020F0502020204030204" pitchFamily="34" charset="0"/>
              </a:rPr>
              <a:t> and </a:t>
            </a:r>
            <a:r>
              <a:rPr lang="en-US" sz="2800" b="1" i="1" dirty="0">
                <a:latin typeface="Calibri" panose="020F0502020204030204" pitchFamily="34" charset="0"/>
                <a:ea typeface="Calibri" panose="020F0502020204030204" pitchFamily="34" charset="0"/>
                <a:cs typeface="Calibri" panose="020F0502020204030204" pitchFamily="34" charset="0"/>
              </a:rPr>
              <a:t>validate our research</a:t>
            </a:r>
          </a:p>
          <a:p>
            <a:pPr>
              <a:spcAft>
                <a:spcPts val="600"/>
              </a:spcAft>
            </a:pPr>
            <a:endParaRPr lang="en-US" sz="2800" b="1" i="1"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443543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56C196-E780-4AAE-8591-02260C566FEB}"/>
              </a:ext>
            </a:extLst>
          </p:cNvPr>
          <p:cNvSpPr>
            <a:spLocks noGrp="1"/>
          </p:cNvSpPr>
          <p:nvPr>
            <p:ph type="body" sz="quarter" idx="12"/>
          </p:nvPr>
        </p:nvSpPr>
        <p:spPr>
          <a:xfrm>
            <a:off x="609600" y="990600"/>
            <a:ext cx="7772400" cy="609600"/>
          </a:xfrm>
        </p:spPr>
        <p:txBody>
          <a:bodyPr/>
          <a:lstStyle/>
          <a:p>
            <a:pPr algn="ctr">
              <a:spcBef>
                <a:spcPts val="0"/>
              </a:spcBef>
            </a:pPr>
            <a:r>
              <a:rPr lang="en-GB" sz="3200" b="1" dirty="0">
                <a:latin typeface="+mn-lt"/>
              </a:rPr>
              <a:t>Conclusion/2</a:t>
            </a:r>
            <a:endParaRPr lang="en-GB" sz="3200" dirty="0">
              <a:latin typeface="+mn-lt"/>
            </a:endParaRPr>
          </a:p>
          <a:p>
            <a:pPr algn="just">
              <a:spcBef>
                <a:spcPts val="0"/>
              </a:spcBef>
            </a:pPr>
            <a:endParaRPr lang="en-GB" sz="2800" dirty="0">
              <a:latin typeface="+mn-lt"/>
            </a:endParaRPr>
          </a:p>
          <a:p>
            <a:endParaRPr lang="en-GB" sz="3600" dirty="0">
              <a:latin typeface="+mn-lt"/>
            </a:endParaRPr>
          </a:p>
        </p:txBody>
      </p:sp>
      <p:sp>
        <p:nvSpPr>
          <p:cNvPr id="3" name="TextBox 2">
            <a:extLst>
              <a:ext uri="{FF2B5EF4-FFF2-40B4-BE49-F238E27FC236}">
                <a16:creationId xmlns:a16="http://schemas.microsoft.com/office/drawing/2014/main" id="{98D53512-65DE-4DBB-AC70-8DA012A7460A}"/>
              </a:ext>
            </a:extLst>
          </p:cNvPr>
          <p:cNvSpPr txBox="1"/>
          <p:nvPr/>
        </p:nvSpPr>
        <p:spPr>
          <a:xfrm>
            <a:off x="266700" y="1604682"/>
            <a:ext cx="8610600" cy="4785926"/>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Researchers: </a:t>
            </a:r>
          </a:p>
          <a:p>
            <a:pPr marL="742950" lvl="1" indent="-285750">
              <a:spcAft>
                <a:spcPts val="600"/>
              </a:spcAft>
              <a:buFont typeface="Arial" panose="020B0604020202020204" pitchFamily="34" charset="0"/>
              <a:buChar char="•"/>
            </a:pPr>
            <a:r>
              <a:rPr lang="en-US" sz="2800" dirty="0">
                <a:latin typeface="Calibri" panose="020F0502020204030204" pitchFamily="34" charset="0"/>
                <a:ea typeface="Calibri" panose="020F0502020204030204" pitchFamily="34" charset="0"/>
                <a:cs typeface="Calibri" panose="020F0502020204030204" pitchFamily="34" charset="0"/>
              </a:rPr>
              <a:t>Please</a:t>
            </a:r>
            <a:r>
              <a:rPr lang="en-US" sz="2800" b="1" dirty="0">
                <a:latin typeface="Calibri" panose="020F0502020204030204" pitchFamily="34" charset="0"/>
                <a:ea typeface="Calibri" panose="020F0502020204030204" pitchFamily="34" charset="0"/>
                <a:cs typeface="Calibri" panose="020F0502020204030204" pitchFamily="34" charset="0"/>
              </a:rPr>
              <a:t> a</a:t>
            </a:r>
            <a:r>
              <a:rPr lang="en-US" sz="2800" b="1" i="1" dirty="0">
                <a:latin typeface="Calibri" panose="020F0502020204030204" pitchFamily="34" charset="0"/>
                <a:ea typeface="Calibri" panose="020F0502020204030204" pitchFamily="34" charset="0"/>
                <a:cs typeface="Calibri" panose="020F0502020204030204" pitchFamily="34" charset="0"/>
              </a:rPr>
              <a:t>ctively involve your data manager</a:t>
            </a:r>
            <a:r>
              <a:rPr lang="en-US" sz="2800" dirty="0">
                <a:latin typeface="Calibri" panose="020F0502020204030204" pitchFamily="34" charset="0"/>
                <a:ea typeface="Calibri" panose="020F0502020204030204" pitchFamily="34" charset="0"/>
                <a:cs typeface="Calibri" panose="020F0502020204030204" pitchFamily="34" charset="0"/>
              </a:rPr>
              <a:t> during the planning and implementation of research/field activities</a:t>
            </a:r>
          </a:p>
          <a:p>
            <a:pPr marL="742950" lvl="1" indent="-285750">
              <a:spcAft>
                <a:spcPts val="600"/>
              </a:spcAft>
              <a:buFont typeface="Arial" panose="020B0604020202020204" pitchFamily="34" charset="0"/>
              <a:buChar char="•"/>
            </a:pPr>
            <a:r>
              <a:rPr lang="en-US" sz="2800" b="1" i="1" dirty="0">
                <a:latin typeface="Calibri" panose="020F0502020204030204" pitchFamily="34" charset="0"/>
                <a:ea typeface="Calibri" panose="020F0502020204030204" pitchFamily="34" charset="0"/>
                <a:cs typeface="Calibri" panose="020F0502020204030204" pitchFamily="34" charset="0"/>
              </a:rPr>
              <a:t>Communicate with your scaling partners</a:t>
            </a:r>
            <a:r>
              <a:rPr lang="en-US" sz="2800" dirty="0">
                <a:latin typeface="Calibri" panose="020F0502020204030204" pitchFamily="34" charset="0"/>
                <a:ea typeface="Calibri" panose="020F0502020204030204" pitchFamily="34" charset="0"/>
                <a:cs typeface="Calibri" panose="020F0502020204030204" pitchFamily="34" charset="0"/>
              </a:rPr>
              <a:t> and data managers of expected reporting requirements and templates</a:t>
            </a:r>
          </a:p>
          <a:p>
            <a:pPr marL="285750" indent="-285750">
              <a:spcAft>
                <a:spcPts val="600"/>
              </a:spcAft>
              <a:buFont typeface="Arial" panose="020B0604020202020204" pitchFamily="34" charset="0"/>
              <a:buChar char="•"/>
            </a:pPr>
            <a:r>
              <a:rPr lang="en-US" sz="2800" dirty="0">
                <a:latin typeface="Calibri" panose="020F0502020204030204" pitchFamily="34" charset="0"/>
              </a:rPr>
              <a:t>Data manager: </a:t>
            </a:r>
          </a:p>
          <a:p>
            <a:pPr marL="811530" lvl="1" indent="-285750">
              <a:spcAft>
                <a:spcPts val="600"/>
              </a:spcAft>
              <a:buFont typeface="Arial" panose="020B0604020202020204" pitchFamily="34" charset="0"/>
              <a:buChar char="•"/>
            </a:pPr>
            <a:r>
              <a:rPr lang="en-US" sz="2800" dirty="0">
                <a:latin typeface="Calibri" panose="020F0502020204030204" pitchFamily="34" charset="0"/>
              </a:rPr>
              <a:t>Will proactively support your research activities</a:t>
            </a:r>
          </a:p>
          <a:p>
            <a:pPr marL="742950" lvl="1" indent="-285750">
              <a:spcAft>
                <a:spcPts val="600"/>
              </a:spcAft>
              <a:buFont typeface="Arial" panose="020B0604020202020204" pitchFamily="34" charset="0"/>
              <a:buChar char="•"/>
            </a:pPr>
            <a:endParaRPr lang="en-US" sz="28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41761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56C196-E780-4AAE-8591-02260C566FEB}"/>
              </a:ext>
            </a:extLst>
          </p:cNvPr>
          <p:cNvSpPr>
            <a:spLocks noGrp="1"/>
          </p:cNvSpPr>
          <p:nvPr>
            <p:ph type="body" sz="quarter" idx="12"/>
          </p:nvPr>
        </p:nvSpPr>
        <p:spPr>
          <a:xfrm>
            <a:off x="609600" y="990600"/>
            <a:ext cx="7772400" cy="609600"/>
          </a:xfrm>
        </p:spPr>
        <p:txBody>
          <a:bodyPr/>
          <a:lstStyle/>
          <a:p>
            <a:pPr algn="ctr">
              <a:spcBef>
                <a:spcPts val="0"/>
              </a:spcBef>
            </a:pPr>
            <a:r>
              <a:rPr lang="en-GB" sz="3200" b="1" dirty="0">
                <a:latin typeface="+mn-lt"/>
              </a:rPr>
              <a:t>Conclusion/3</a:t>
            </a:r>
            <a:endParaRPr lang="en-GB" sz="3200" dirty="0">
              <a:latin typeface="+mn-lt"/>
            </a:endParaRPr>
          </a:p>
          <a:p>
            <a:pPr algn="just">
              <a:spcBef>
                <a:spcPts val="0"/>
              </a:spcBef>
            </a:pPr>
            <a:endParaRPr lang="en-GB" sz="2800" dirty="0">
              <a:latin typeface="+mn-lt"/>
            </a:endParaRPr>
          </a:p>
          <a:p>
            <a:endParaRPr lang="en-GB" sz="3600" dirty="0">
              <a:latin typeface="+mn-lt"/>
            </a:endParaRPr>
          </a:p>
        </p:txBody>
      </p:sp>
      <p:sp>
        <p:nvSpPr>
          <p:cNvPr id="3" name="TextBox 2">
            <a:extLst>
              <a:ext uri="{FF2B5EF4-FFF2-40B4-BE49-F238E27FC236}">
                <a16:creationId xmlns:a16="http://schemas.microsoft.com/office/drawing/2014/main" id="{98D53512-65DE-4DBB-AC70-8DA012A7460A}"/>
              </a:ext>
            </a:extLst>
          </p:cNvPr>
          <p:cNvSpPr txBox="1"/>
          <p:nvPr/>
        </p:nvSpPr>
        <p:spPr>
          <a:xfrm>
            <a:off x="266700" y="1604682"/>
            <a:ext cx="8610600" cy="146193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800" dirty="0">
                <a:latin typeface="Calibri" panose="020F0502020204030204" pitchFamily="34" charset="0"/>
              </a:rPr>
              <a:t>FTF especially must be complete, adequately disaggregated, and consistent </a:t>
            </a:r>
          </a:p>
          <a:p>
            <a:pPr marL="742950" lvl="1" indent="-285750">
              <a:spcAft>
                <a:spcPts val="600"/>
              </a:spcAft>
              <a:buFont typeface="Arial" panose="020B0604020202020204" pitchFamily="34" charset="0"/>
              <a:buChar char="•"/>
            </a:pPr>
            <a:endParaRPr lang="en-US" sz="28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28881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699905" y="2286000"/>
            <a:ext cx="7620000" cy="1143000"/>
          </a:xfrm>
        </p:spPr>
        <p:txBody>
          <a:bodyPr/>
          <a:lstStyle/>
          <a:p>
            <a:pPr algn="ctr"/>
            <a:r>
              <a:rPr lang="en-US" dirty="0"/>
              <a:t>Acknowledgements</a:t>
            </a:r>
          </a:p>
        </p:txBody>
      </p:sp>
      <p:grpSp>
        <p:nvGrpSpPr>
          <p:cNvPr id="2" name="Group 1"/>
          <p:cNvGrpSpPr/>
          <p:nvPr/>
        </p:nvGrpSpPr>
        <p:grpSpPr>
          <a:xfrm>
            <a:off x="1066800" y="4444892"/>
            <a:ext cx="7012174" cy="2154534"/>
            <a:chOff x="1066800" y="4444892"/>
            <a:chExt cx="7012174" cy="2154534"/>
          </a:xfrm>
        </p:grpSpPr>
        <p:pic>
          <p:nvPicPr>
            <p:cNvPr id="7"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66800" y="5819782"/>
              <a:ext cx="685800" cy="757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43751" y="5867781"/>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1" descr="P:\logos\c\cimmyt\CIMMYT Log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118139" y="5057502"/>
              <a:ext cx="960835" cy="72062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P:\logos\i\ifpri\IFPRI_Logo_Standard.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838117" y="5858027"/>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P:\logos\i\ICRISAT\icrisat-logo.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509905" y="6036725"/>
              <a:ext cx="1507513" cy="5627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AVRDC – The World Vegetable Center — avrdc.org"/>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1066800" y="5148535"/>
              <a:ext cx="1967073" cy="538559"/>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7" descr="P:\logos\i\iita\IITA_regular-sienna_with slogan (2).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191000" y="4444892"/>
              <a:ext cx="1123217" cy="56435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145553" y="5191403"/>
              <a:ext cx="1569447" cy="675997"/>
            </a:xfrm>
            <a:prstGeom prst="rect">
              <a:avLst/>
            </a:prstGeom>
          </p:spPr>
        </p:pic>
      </p:grpSp>
    </p:spTree>
    <p:extLst>
      <p:ext uri="{BB962C8B-B14F-4D97-AF65-F5344CB8AC3E}">
        <p14:creationId xmlns:p14="http://schemas.microsoft.com/office/powerpoint/2010/main" val="39175214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56C196-E780-4AAE-8591-02260C566FEB}"/>
              </a:ext>
            </a:extLst>
          </p:cNvPr>
          <p:cNvSpPr>
            <a:spLocks noGrp="1"/>
          </p:cNvSpPr>
          <p:nvPr>
            <p:ph type="body" sz="quarter" idx="12"/>
          </p:nvPr>
        </p:nvSpPr>
        <p:spPr>
          <a:xfrm>
            <a:off x="762000" y="1295400"/>
            <a:ext cx="7772400" cy="533400"/>
          </a:xfrm>
        </p:spPr>
        <p:txBody>
          <a:bodyPr/>
          <a:lstStyle/>
          <a:p>
            <a:pPr algn="ctr"/>
            <a:r>
              <a:rPr lang="en-GB" sz="3200" b="1" dirty="0" err="1"/>
              <a:t>FtF</a:t>
            </a:r>
            <a:r>
              <a:rPr lang="en-GB" sz="3200" b="1" dirty="0"/>
              <a:t> Data Requirements </a:t>
            </a:r>
            <a:endParaRPr lang="en-GB" sz="3200" dirty="0"/>
          </a:p>
          <a:p>
            <a:endParaRPr lang="en-GB" sz="3600" dirty="0"/>
          </a:p>
        </p:txBody>
      </p:sp>
      <p:graphicFrame>
        <p:nvGraphicFramePr>
          <p:cNvPr id="3" name="Table 2">
            <a:extLst>
              <a:ext uri="{FF2B5EF4-FFF2-40B4-BE49-F238E27FC236}">
                <a16:creationId xmlns:a16="http://schemas.microsoft.com/office/drawing/2014/main" id="{8D110C3D-F6D9-4D75-A6C5-336BF61B2AAE}"/>
              </a:ext>
            </a:extLst>
          </p:cNvPr>
          <p:cNvGraphicFramePr>
            <a:graphicFrameLocks noGrp="1"/>
          </p:cNvGraphicFramePr>
          <p:nvPr>
            <p:extLst>
              <p:ext uri="{D42A27DB-BD31-4B8C-83A1-F6EECF244321}">
                <p14:modId xmlns:p14="http://schemas.microsoft.com/office/powerpoint/2010/main" val="908624708"/>
              </p:ext>
            </p:extLst>
          </p:nvPr>
        </p:nvGraphicFramePr>
        <p:xfrm>
          <a:off x="228600" y="1981200"/>
          <a:ext cx="8510631" cy="3968115"/>
        </p:xfrm>
        <a:graphic>
          <a:graphicData uri="http://schemas.openxmlformats.org/drawingml/2006/table">
            <a:tbl>
              <a:tblPr/>
              <a:tblGrid>
                <a:gridCol w="1143000">
                  <a:extLst>
                    <a:ext uri="{9D8B030D-6E8A-4147-A177-3AD203B41FA5}">
                      <a16:colId xmlns:a16="http://schemas.microsoft.com/office/drawing/2014/main" val="3521003232"/>
                    </a:ext>
                  </a:extLst>
                </a:gridCol>
                <a:gridCol w="7367631">
                  <a:extLst>
                    <a:ext uri="{9D8B030D-6E8A-4147-A177-3AD203B41FA5}">
                      <a16:colId xmlns:a16="http://schemas.microsoft.com/office/drawing/2014/main" val="1977692688"/>
                    </a:ext>
                  </a:extLst>
                </a:gridCol>
              </a:tblGrid>
              <a:tr h="348499">
                <a:tc gridSpan="2">
                  <a:txBody>
                    <a:bodyPr/>
                    <a:lstStyle/>
                    <a:p>
                      <a:pPr algn="ctr" fontAlgn="b"/>
                      <a:r>
                        <a:rPr lang="en-GB" sz="2400" b="1" i="0" u="none" strike="noStrike" dirty="0">
                          <a:solidFill>
                            <a:srgbClr val="000000"/>
                          </a:solidFill>
                          <a:effectLst/>
                          <a:latin typeface="+mn-lt"/>
                        </a:rPr>
                        <a:t>FY 2019 </a:t>
                      </a:r>
                      <a:r>
                        <a:rPr lang="en-GB" sz="2400" b="1" i="0" u="none" strike="noStrike" dirty="0" err="1">
                          <a:solidFill>
                            <a:srgbClr val="000000"/>
                          </a:solidFill>
                          <a:effectLst/>
                          <a:latin typeface="+mn-lt"/>
                        </a:rPr>
                        <a:t>FtF</a:t>
                      </a:r>
                      <a:r>
                        <a:rPr lang="en-GB" sz="2400" b="1" i="0" u="none" strike="noStrike" dirty="0">
                          <a:solidFill>
                            <a:srgbClr val="000000"/>
                          </a:solidFill>
                          <a:effectLst/>
                          <a:latin typeface="+mn-lt"/>
                        </a:rPr>
                        <a:t> Indicators to Report Data Moving Forward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hMerge="1">
                  <a:txBody>
                    <a:bodyPr/>
                    <a:lstStyle/>
                    <a:p>
                      <a:endParaRPr lang="en-GB"/>
                    </a:p>
                  </a:txBody>
                  <a:tcPr/>
                </a:tc>
                <a:extLst>
                  <a:ext uri="{0D108BD9-81ED-4DB2-BD59-A6C34878D82A}">
                    <a16:rowId xmlns:a16="http://schemas.microsoft.com/office/drawing/2014/main" val="263780389"/>
                  </a:ext>
                </a:extLst>
              </a:tr>
              <a:tr h="348499">
                <a:tc>
                  <a:txBody>
                    <a:bodyPr/>
                    <a:lstStyle/>
                    <a:p>
                      <a:pPr algn="l" fontAlgn="b"/>
                      <a:r>
                        <a:rPr lang="en-GB" sz="2000" b="1" i="0" u="none" strike="noStrike" dirty="0">
                          <a:solidFill>
                            <a:srgbClr val="000000"/>
                          </a:solidFill>
                          <a:effectLst/>
                          <a:latin typeface="+mn-lt"/>
                        </a:rPr>
                        <a:t>Indicator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b"/>
                      <a:r>
                        <a:rPr lang="en-GB" sz="2400" b="1" i="0" u="none" strike="noStrike" dirty="0">
                          <a:solidFill>
                            <a:srgbClr val="000000"/>
                          </a:solidFill>
                          <a:effectLst/>
                          <a:latin typeface="+mn-lt"/>
                        </a:rPr>
                        <a:t>Definition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751534186"/>
                  </a:ext>
                </a:extLst>
              </a:tr>
              <a:tr h="518326">
                <a:tc>
                  <a:txBody>
                    <a:bodyPr/>
                    <a:lstStyle/>
                    <a:p>
                      <a:pPr algn="l" fontAlgn="ctr"/>
                      <a:r>
                        <a:rPr lang="en-GB" sz="2000" b="0" i="0" u="none" strike="noStrike" dirty="0">
                          <a:solidFill>
                            <a:srgbClr val="000000"/>
                          </a:solidFill>
                          <a:effectLst/>
                          <a:latin typeface="+mn-lt"/>
                        </a:rPr>
                        <a:t>EG.3.2-25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dirty="0">
                          <a:solidFill>
                            <a:srgbClr val="000000"/>
                          </a:solidFill>
                          <a:effectLst/>
                          <a:latin typeface="+mn-lt"/>
                        </a:rPr>
                        <a:t>Number of hectares under improved management practices or technologies with USG assistance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1024726"/>
                  </a:ext>
                </a:extLst>
              </a:tr>
              <a:tr h="518326">
                <a:tc>
                  <a:txBody>
                    <a:bodyPr/>
                    <a:lstStyle/>
                    <a:p>
                      <a:pPr algn="l" fontAlgn="ctr"/>
                      <a:r>
                        <a:rPr lang="en-GB" sz="2000" b="0" i="0" u="none" strike="noStrike" dirty="0">
                          <a:solidFill>
                            <a:srgbClr val="000000"/>
                          </a:solidFill>
                          <a:effectLst/>
                          <a:latin typeface="+mn-lt"/>
                        </a:rPr>
                        <a:t>EG.3.2-24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100" b="0" i="0" u="none" strike="noStrike" dirty="0">
                          <a:solidFill>
                            <a:srgbClr val="000000"/>
                          </a:solidFill>
                          <a:effectLst/>
                          <a:latin typeface="+mn-lt"/>
                        </a:rPr>
                        <a:t> </a:t>
                      </a:r>
                      <a:r>
                        <a:rPr lang="en-GB" sz="1800" b="0" i="0" u="none" strike="noStrike" dirty="0">
                          <a:solidFill>
                            <a:srgbClr val="000000"/>
                          </a:solidFill>
                          <a:effectLst/>
                          <a:latin typeface="+mn-lt"/>
                        </a:rPr>
                        <a:t>Number of individuals in the agriculture system who have applied improved management practices or technologies with USG assistance</a:t>
                      </a:r>
                      <a:endParaRPr lang="en-GB" sz="1100" b="0" i="0" u="none" strike="noStrike" dirty="0">
                        <a:solidFill>
                          <a:srgbClr val="000000"/>
                        </a:solidFill>
                        <a:effectLst/>
                        <a:latin typeface="+mn-lt"/>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8352845"/>
                  </a:ext>
                </a:extLst>
              </a:tr>
              <a:tr h="518326">
                <a:tc>
                  <a:txBody>
                    <a:bodyPr/>
                    <a:lstStyle/>
                    <a:p>
                      <a:pPr algn="l" fontAlgn="ctr"/>
                      <a:r>
                        <a:rPr lang="en-GB" sz="2000" b="0" i="0" u="none" strike="noStrike" dirty="0">
                          <a:solidFill>
                            <a:srgbClr val="000000"/>
                          </a:solidFill>
                          <a:effectLst/>
                          <a:latin typeface="+mn-lt"/>
                        </a:rPr>
                        <a:t>EG.3.2-2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dirty="0">
                          <a:solidFill>
                            <a:srgbClr val="000000"/>
                          </a:solidFill>
                          <a:effectLst/>
                          <a:latin typeface="+mn-lt"/>
                        </a:rPr>
                        <a:t>Number of individuals who have received USG-supported degree-granting non-nutrition-related food security training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0921838"/>
                  </a:ext>
                </a:extLst>
              </a:tr>
              <a:tr h="574935">
                <a:tc>
                  <a:txBody>
                    <a:bodyPr/>
                    <a:lstStyle/>
                    <a:p>
                      <a:pPr algn="l" fontAlgn="ctr"/>
                      <a:r>
                        <a:rPr lang="en-GB" sz="2000" b="0" i="0" u="none" strike="noStrike" dirty="0">
                          <a:solidFill>
                            <a:srgbClr val="000000"/>
                          </a:solidFill>
                          <a:effectLst/>
                          <a:latin typeface="+mn-lt"/>
                        </a:rPr>
                        <a:t>HL.9-4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2000" b="0" i="0" u="none" strike="noStrike" dirty="0">
                          <a:solidFill>
                            <a:srgbClr val="000000"/>
                          </a:solidFill>
                          <a:effectLst/>
                          <a:latin typeface="+mn-lt"/>
                        </a:rPr>
                        <a:t>Number of individuals receiving nutrition-related professional training through USG-supported programs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1247371"/>
                  </a:ext>
                </a:extLst>
              </a:tr>
              <a:tr h="678287">
                <a:tc>
                  <a:txBody>
                    <a:bodyPr/>
                    <a:lstStyle/>
                    <a:p>
                      <a:pPr marL="0" algn="l" defTabSz="914400" rtl="0" eaLnBrk="1" fontAlgn="ctr" latinLnBrk="0" hangingPunct="1"/>
                      <a:r>
                        <a:rPr lang="en-GB" sz="2000" b="0" i="0" u="none" strike="noStrike" kern="1200" dirty="0">
                          <a:solidFill>
                            <a:srgbClr val="000000"/>
                          </a:solidFill>
                          <a:effectLst/>
                          <a:latin typeface="+mn-lt"/>
                          <a:ea typeface="+mn-ea"/>
                          <a:cs typeface="+mn-cs"/>
                        </a:rPr>
                        <a:t>EG.3.2-7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defTabSz="914400" rtl="0" eaLnBrk="1" fontAlgn="b" latinLnBrk="0" hangingPunct="1"/>
                      <a:r>
                        <a:rPr lang="en-GB" sz="2000" b="0" i="0" u="none" strike="noStrike" kern="1200" dirty="0">
                          <a:solidFill>
                            <a:srgbClr val="000000"/>
                          </a:solidFill>
                          <a:effectLst/>
                          <a:latin typeface="+mn-lt"/>
                          <a:ea typeface="+mn-ea"/>
                          <a:cs typeface="+mn-cs"/>
                        </a:rPr>
                        <a:t>Number of technologies, practices, and approaches under various phases of research, development, and uptake as a result of USG assistance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659986"/>
                  </a:ext>
                </a:extLst>
              </a:tr>
            </a:tbl>
          </a:graphicData>
        </a:graphic>
      </p:graphicFrame>
    </p:spTree>
    <p:extLst>
      <p:ext uri="{BB962C8B-B14F-4D97-AF65-F5344CB8AC3E}">
        <p14:creationId xmlns:p14="http://schemas.microsoft.com/office/powerpoint/2010/main" val="42521779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8EF28A58-5CF6-4553-A751-EC0635C4EDB0}"/>
              </a:ext>
            </a:extLst>
          </p:cNvPr>
          <p:cNvGraphicFramePr>
            <a:graphicFrameLocks noGrp="1"/>
          </p:cNvGraphicFramePr>
          <p:nvPr>
            <p:extLst>
              <p:ext uri="{D42A27DB-BD31-4B8C-83A1-F6EECF244321}">
                <p14:modId xmlns:p14="http://schemas.microsoft.com/office/powerpoint/2010/main" val="1576816419"/>
              </p:ext>
            </p:extLst>
          </p:nvPr>
        </p:nvGraphicFramePr>
        <p:xfrm>
          <a:off x="78441" y="1554844"/>
          <a:ext cx="9029700" cy="5303156"/>
        </p:xfrm>
        <a:graphic>
          <a:graphicData uri="http://schemas.openxmlformats.org/drawingml/2006/table">
            <a:tbl>
              <a:tblPr/>
              <a:tblGrid>
                <a:gridCol w="2876604">
                  <a:extLst>
                    <a:ext uri="{9D8B030D-6E8A-4147-A177-3AD203B41FA5}">
                      <a16:colId xmlns:a16="http://schemas.microsoft.com/office/drawing/2014/main" val="2210933924"/>
                    </a:ext>
                  </a:extLst>
                </a:gridCol>
                <a:gridCol w="6153096">
                  <a:extLst>
                    <a:ext uri="{9D8B030D-6E8A-4147-A177-3AD203B41FA5}">
                      <a16:colId xmlns:a16="http://schemas.microsoft.com/office/drawing/2014/main" val="1447836840"/>
                    </a:ext>
                  </a:extLst>
                </a:gridCol>
              </a:tblGrid>
              <a:tr h="761662">
                <a:tc>
                  <a:txBody>
                    <a:bodyPr/>
                    <a:lstStyle/>
                    <a:p>
                      <a:pPr algn="l" fontAlgn="ctr"/>
                      <a:r>
                        <a:rPr lang="en-GB" sz="1200" b="1" i="0" u="none" strike="noStrike" dirty="0">
                          <a:solidFill>
                            <a:srgbClr val="000000"/>
                          </a:solidFill>
                          <a:effectLst/>
                          <a:latin typeface="Calibri" panose="020F0502020204030204" pitchFamily="34" charset="0"/>
                        </a:rPr>
                        <a:t>OP1.2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ctr"/>
                      <a:r>
                        <a:rPr lang="en-GB" sz="1200" b="1" i="0" u="none" strike="noStrike" dirty="0">
                          <a:solidFill>
                            <a:srgbClr val="000000"/>
                          </a:solidFill>
                          <a:effectLst/>
                          <a:latin typeface="Calibri" panose="020F0502020204030204" pitchFamily="34" charset="0"/>
                        </a:rPr>
                        <a:t>Integrated management practices and innovations to improve and sustain productivity and ecosystems services of the soil, land, water and vegetation resources are developed and disseminated with farmers and development partners in the intervention communities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3526730303"/>
                  </a:ext>
                </a:extLst>
              </a:tr>
              <a:tr h="737860">
                <a:tc>
                  <a:txBody>
                    <a:bodyPr/>
                    <a:lstStyle/>
                    <a:p>
                      <a:pPr algn="l" fontAlgn="ctr"/>
                      <a:r>
                        <a:rPr lang="en-GB" sz="1550" b="0" i="0" u="none" strike="noStrike" dirty="0">
                          <a:solidFill>
                            <a:srgbClr val="000000"/>
                          </a:solidFill>
                          <a:effectLst/>
                          <a:latin typeface="Calibri" panose="020F0502020204030204" pitchFamily="34" charset="0"/>
                        </a:rPr>
                        <a:t>OP1.2.1 (~EG3.2-7)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technologies, practices, and approaches under various phases of research, development, and uptake as a result of USG assistance (ISLWM)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8437679"/>
                  </a:ext>
                </a:extLst>
              </a:tr>
              <a:tr h="543121">
                <a:tc>
                  <a:txBody>
                    <a:bodyPr/>
                    <a:lstStyle/>
                    <a:p>
                      <a:pPr algn="l" fontAlgn="ctr"/>
                      <a:r>
                        <a:rPr lang="en-GB" sz="1550" b="0" i="0" u="none" strike="noStrike" dirty="0">
                          <a:solidFill>
                            <a:srgbClr val="000000"/>
                          </a:solidFill>
                          <a:effectLst/>
                          <a:latin typeface="Calibri" panose="020F0502020204030204" pitchFamily="34" charset="0"/>
                        </a:rPr>
                        <a:t>OP1.2.3 (~EG3.2-7)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technologies, practices, and approaches under various phases of research, development, and uptake as a result of USG assistance (IPM)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2273611"/>
                  </a:ext>
                </a:extLst>
              </a:tr>
              <a:tr h="491907">
                <a:tc>
                  <a:txBody>
                    <a:bodyPr/>
                    <a:lstStyle/>
                    <a:p>
                      <a:pPr algn="l" fontAlgn="ctr"/>
                      <a:r>
                        <a:rPr lang="nn-NO" sz="1550" b="0" i="0" u="none" strike="noStrike" dirty="0">
                          <a:solidFill>
                            <a:srgbClr val="000000"/>
                          </a:solidFill>
                          <a:effectLst/>
                          <a:latin typeface="Calibri" panose="020F0502020204030204" pitchFamily="34" charset="0"/>
                        </a:rPr>
                        <a:t>OP.1.2.4 (EG.3.2-18)→(~EG.3.2-25)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hectares under improved land and water management each year</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64266"/>
                  </a:ext>
                </a:extLst>
              </a:tr>
              <a:tr h="303954">
                <a:tc>
                  <a:txBody>
                    <a:bodyPr/>
                    <a:lstStyle/>
                    <a:p>
                      <a:pPr algn="l" fontAlgn="ctr"/>
                      <a:r>
                        <a:rPr lang="en-GB" sz="1550" b="0" i="0" u="none" strike="noStrike" dirty="0">
                          <a:solidFill>
                            <a:srgbClr val="000000"/>
                          </a:solidFill>
                          <a:effectLst/>
                          <a:latin typeface="Calibri" panose="020F0502020204030204" pitchFamily="34" charset="0"/>
                        </a:rPr>
                        <a:t>OP1.2.5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ISLWM guidelines and training materials developed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5969512"/>
                  </a:ext>
                </a:extLst>
              </a:tr>
              <a:tr h="269247">
                <a:tc>
                  <a:txBody>
                    <a:bodyPr/>
                    <a:lstStyle/>
                    <a:p>
                      <a:pPr algn="l" fontAlgn="ctr"/>
                      <a:r>
                        <a:rPr lang="en-GB" sz="1550" b="0" i="0" u="none" strike="noStrike" dirty="0">
                          <a:solidFill>
                            <a:srgbClr val="000000"/>
                          </a:solidFill>
                          <a:effectLst/>
                          <a:latin typeface="Calibri" panose="020F0502020204030204" pitchFamily="34" charset="0"/>
                        </a:rPr>
                        <a:t>OP1.2.6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IPM guidelines and training materials developed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6276298"/>
                  </a:ext>
                </a:extLst>
              </a:tr>
              <a:tr h="491907">
                <a:tc>
                  <a:txBody>
                    <a:bodyPr/>
                    <a:lstStyle/>
                    <a:p>
                      <a:pPr algn="l" fontAlgn="ctr"/>
                      <a:r>
                        <a:rPr lang="da-DK" sz="1550" b="0" i="0" u="none" strike="noStrike" dirty="0">
                          <a:solidFill>
                            <a:schemeClr val="tx1"/>
                          </a:solidFill>
                          <a:effectLst/>
                          <a:latin typeface="Calibri" panose="020F0502020204030204" pitchFamily="34" charset="0"/>
                        </a:rPr>
                        <a:t>OP1.2.7 (EG.3.2-2???)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chemeClr val="tx1"/>
                          </a:solidFill>
                          <a:effectLst/>
                          <a:latin typeface="Calibri" panose="020F0502020204030204" pitchFamily="34" charset="0"/>
                        </a:rPr>
                        <a:t>Number of participants (Farmers, Researchers, Extension Staff, Under and Post Graduate Students), trained in </a:t>
                      </a:r>
                      <a:r>
                        <a:rPr lang="en-GB" sz="1550" b="1" i="0" u="none" strike="noStrike" dirty="0">
                          <a:solidFill>
                            <a:schemeClr val="tx1"/>
                          </a:solidFill>
                          <a:effectLst/>
                          <a:latin typeface="Calibri" panose="020F0502020204030204" pitchFamily="34" charset="0"/>
                        </a:rPr>
                        <a:t>ISLWM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8848246"/>
                  </a:ext>
                </a:extLst>
              </a:tr>
              <a:tr h="491907">
                <a:tc>
                  <a:txBody>
                    <a:bodyPr/>
                    <a:lstStyle/>
                    <a:p>
                      <a:pPr algn="l" fontAlgn="ctr"/>
                      <a:r>
                        <a:rPr lang="da-DK" sz="1550" b="0" i="0" u="none" strike="noStrike" dirty="0">
                          <a:solidFill>
                            <a:schemeClr val="tx1"/>
                          </a:solidFill>
                          <a:effectLst/>
                          <a:latin typeface="Calibri" panose="020F0502020204030204" pitchFamily="34" charset="0"/>
                        </a:rPr>
                        <a:t>OP2.1.7 (E.G.3.2-2???)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chemeClr val="tx1"/>
                          </a:solidFill>
                          <a:effectLst/>
                          <a:latin typeface="Calibri" panose="020F0502020204030204" pitchFamily="34" charset="0"/>
                        </a:rPr>
                        <a:t>Number of participants (Farmers, Researchers, Extension Staff, Under and Post Graduate Students), trained in </a:t>
                      </a:r>
                      <a:r>
                        <a:rPr lang="en-GB" sz="1550" b="1" i="0" u="none" strike="noStrike" dirty="0">
                          <a:solidFill>
                            <a:schemeClr val="tx1"/>
                          </a:solidFill>
                          <a:effectLst/>
                          <a:latin typeface="Calibri" panose="020F0502020204030204" pitchFamily="34" charset="0"/>
                        </a:rPr>
                        <a:t>IPM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8608841"/>
                  </a:ext>
                </a:extLst>
              </a:tr>
              <a:tr h="359842">
                <a:tc>
                  <a:txBody>
                    <a:bodyPr/>
                    <a:lstStyle/>
                    <a:p>
                      <a:pPr algn="l" fontAlgn="ctr"/>
                      <a:r>
                        <a:rPr lang="en-GB" sz="1550" b="0" i="0" u="none" strike="noStrike">
                          <a:solidFill>
                            <a:srgbClr val="000000"/>
                          </a:solidFill>
                          <a:effectLst/>
                          <a:latin typeface="Calibri" panose="020F0502020204030204" pitchFamily="34" charset="0"/>
                        </a:rPr>
                        <a:t>OP1.2.8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on-farm ISWLM/IPM demonstrations established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054905"/>
                  </a:ext>
                </a:extLst>
              </a:tr>
              <a:tr h="359842">
                <a:tc>
                  <a:txBody>
                    <a:bodyPr/>
                    <a:lstStyle/>
                    <a:p>
                      <a:pPr algn="l" fontAlgn="ctr"/>
                      <a:r>
                        <a:rPr lang="en-GB" sz="1550" b="0" i="0" u="none" strike="noStrike">
                          <a:solidFill>
                            <a:srgbClr val="000000"/>
                          </a:solidFill>
                          <a:effectLst/>
                          <a:latin typeface="Calibri" panose="020F0502020204030204" pitchFamily="34" charset="0"/>
                        </a:rPr>
                        <a:t>OP1.2.9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farmers’ field days organized on ISWLM/IPM</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5810096"/>
                  </a:ext>
                </a:extLst>
              </a:tr>
              <a:tr h="491907">
                <a:tc>
                  <a:txBody>
                    <a:bodyPr/>
                    <a:lstStyle/>
                    <a:p>
                      <a:pPr algn="l" fontAlgn="ctr"/>
                      <a:r>
                        <a:rPr lang="en-GB" sz="1550" b="0" i="0" u="none" strike="noStrike" dirty="0">
                          <a:solidFill>
                            <a:srgbClr val="000000"/>
                          </a:solidFill>
                          <a:effectLst/>
                          <a:latin typeface="Calibri" panose="020F0502020204030204" pitchFamily="34" charset="0"/>
                        </a:rPr>
                        <a:t>OP1.2.10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1550" b="0" i="0" u="none" strike="noStrike" dirty="0">
                          <a:solidFill>
                            <a:srgbClr val="000000"/>
                          </a:solidFill>
                          <a:effectLst/>
                          <a:latin typeface="Calibri" panose="020F0502020204030204" pitchFamily="34" charset="0"/>
                        </a:rPr>
                        <a:t>Number of promising land use and management options identified and decimated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99007713"/>
                  </a:ext>
                </a:extLst>
              </a:tr>
            </a:tbl>
          </a:graphicData>
        </a:graphic>
      </p:graphicFrame>
      <p:sp>
        <p:nvSpPr>
          <p:cNvPr id="6" name="Text Placeholder 1">
            <a:extLst>
              <a:ext uri="{FF2B5EF4-FFF2-40B4-BE49-F238E27FC236}">
                <a16:creationId xmlns:a16="http://schemas.microsoft.com/office/drawing/2014/main" id="{F372080F-C0C1-4688-8C65-2A90DB17ECF9}"/>
              </a:ext>
            </a:extLst>
          </p:cNvPr>
          <p:cNvSpPr>
            <a:spLocks noGrp="1"/>
          </p:cNvSpPr>
          <p:nvPr>
            <p:ph type="body" sz="quarter" idx="12"/>
          </p:nvPr>
        </p:nvSpPr>
        <p:spPr>
          <a:xfrm>
            <a:off x="914400" y="945244"/>
            <a:ext cx="7696200" cy="609600"/>
          </a:xfrm>
        </p:spPr>
        <p:txBody>
          <a:bodyPr/>
          <a:lstStyle/>
          <a:p>
            <a:pPr algn="ctr"/>
            <a:r>
              <a:rPr lang="en-GB" sz="3200" b="1" dirty="0"/>
              <a:t>LOG FRAME ABRIDGED </a:t>
            </a:r>
            <a:endParaRPr lang="en-GB" sz="3200" dirty="0"/>
          </a:p>
          <a:p>
            <a:endParaRPr lang="en-GB" sz="3600" dirty="0"/>
          </a:p>
        </p:txBody>
      </p:sp>
    </p:spTree>
    <p:extLst>
      <p:ext uri="{BB962C8B-B14F-4D97-AF65-F5344CB8AC3E}">
        <p14:creationId xmlns:p14="http://schemas.microsoft.com/office/powerpoint/2010/main" val="9510551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EFE17D3C-EF01-4D5C-B9CD-097775B04533}"/>
              </a:ext>
            </a:extLst>
          </p:cNvPr>
          <p:cNvGraphicFramePr>
            <a:graphicFrameLocks noGrp="1"/>
          </p:cNvGraphicFramePr>
          <p:nvPr>
            <p:extLst>
              <p:ext uri="{D42A27DB-BD31-4B8C-83A1-F6EECF244321}">
                <p14:modId xmlns:p14="http://schemas.microsoft.com/office/powerpoint/2010/main" val="2596434400"/>
              </p:ext>
            </p:extLst>
          </p:nvPr>
        </p:nvGraphicFramePr>
        <p:xfrm>
          <a:off x="114300" y="1506872"/>
          <a:ext cx="8915400" cy="5319752"/>
        </p:xfrm>
        <a:graphic>
          <a:graphicData uri="http://schemas.openxmlformats.org/drawingml/2006/table">
            <a:tbl>
              <a:tblPr/>
              <a:tblGrid>
                <a:gridCol w="1173079">
                  <a:extLst>
                    <a:ext uri="{9D8B030D-6E8A-4147-A177-3AD203B41FA5}">
                      <a16:colId xmlns:a16="http://schemas.microsoft.com/office/drawing/2014/main" val="2245719404"/>
                    </a:ext>
                  </a:extLst>
                </a:gridCol>
                <a:gridCol w="6218321">
                  <a:extLst>
                    <a:ext uri="{9D8B030D-6E8A-4147-A177-3AD203B41FA5}">
                      <a16:colId xmlns:a16="http://schemas.microsoft.com/office/drawing/2014/main" val="1105128227"/>
                    </a:ext>
                  </a:extLst>
                </a:gridCol>
                <a:gridCol w="1524000">
                  <a:extLst>
                    <a:ext uri="{9D8B030D-6E8A-4147-A177-3AD203B41FA5}">
                      <a16:colId xmlns:a16="http://schemas.microsoft.com/office/drawing/2014/main" val="1287245369"/>
                    </a:ext>
                  </a:extLst>
                </a:gridCol>
              </a:tblGrid>
              <a:tr h="1114143">
                <a:tc>
                  <a:txBody>
                    <a:bodyPr/>
                    <a:lstStyle/>
                    <a:p>
                      <a:pPr algn="l" fontAlgn="ctr"/>
                      <a:r>
                        <a:rPr lang="en-GB" sz="1400" b="1" i="0" u="none" strike="noStrike" dirty="0">
                          <a:solidFill>
                            <a:srgbClr val="000000"/>
                          </a:solidFill>
                          <a:effectLst/>
                          <a:latin typeface="Calibri" panose="020F0502020204030204" pitchFamily="34" charset="0"/>
                        </a:rPr>
                        <a:t>OP2.1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ctr"/>
                      <a:r>
                        <a:rPr lang="en-GB" sz="1400" b="1" i="0" u="none" strike="noStrike" dirty="0">
                          <a:solidFill>
                            <a:srgbClr val="000000"/>
                          </a:solidFill>
                          <a:effectLst/>
                          <a:latin typeface="Calibri" panose="020F0502020204030204" pitchFamily="34" charset="0"/>
                        </a:rPr>
                        <a:t>Improved technologies, innovations, practices and habits to increase production and consumption of safe diverse and more nutritious food for farm families, especially by women and children developed and disseminated in partnership with research and development partners in intervention areas in Northern Ghana and Southern Mali</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b"/>
                      <a:r>
                        <a:rPr lang="en-GB"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92527661"/>
                  </a:ext>
                </a:extLst>
              </a:tr>
              <a:tr h="572988">
                <a:tc>
                  <a:txBody>
                    <a:bodyPr/>
                    <a:lstStyle/>
                    <a:p>
                      <a:pPr algn="l" fontAlgn="ctr"/>
                      <a:r>
                        <a:rPr lang="en-GB" sz="1200" b="0" i="0" u="none" strike="noStrike" dirty="0">
                          <a:solidFill>
                            <a:srgbClr val="000000"/>
                          </a:solidFill>
                          <a:effectLst/>
                          <a:latin typeface="Calibri" panose="020F0502020204030204" pitchFamily="34" charset="0"/>
                        </a:rPr>
                        <a:t>OP2.1.1 (~EG3.2-7)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GB" sz="1200" b="1" i="0" u="none" strike="noStrike" dirty="0">
                          <a:solidFill>
                            <a:srgbClr val="000000"/>
                          </a:solidFill>
                          <a:effectLst/>
                          <a:latin typeface="Calibri" panose="020F0502020204030204" pitchFamily="34" charset="0"/>
                        </a:rPr>
                        <a:t>Number of nutrition and food safety research products, technologies and practices under research, under field testing or disseminated with farmers, researchers, extension staff, policy makers and development partners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1288167"/>
                  </a:ext>
                </a:extLst>
              </a:tr>
              <a:tr h="381992">
                <a:tc>
                  <a:txBody>
                    <a:bodyPr/>
                    <a:lstStyle/>
                    <a:p>
                      <a:pPr algn="l" fontAlgn="t"/>
                      <a:r>
                        <a:rPr lang="en-GB" sz="1200" b="0" i="0" u="none" strike="noStrike" dirty="0">
                          <a:solidFill>
                            <a:srgbClr val="000000"/>
                          </a:solidFill>
                          <a:effectLst/>
                          <a:latin typeface="Calibri" panose="020F0502020204030204" pitchFamily="34" charset="0"/>
                        </a:rPr>
                        <a:t>OP2.1.2 (~HL.9-4)</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GB" sz="1200" b="1" i="0" u="none" strike="noStrike" dirty="0">
                          <a:solidFill>
                            <a:srgbClr val="000000"/>
                          </a:solidFill>
                          <a:effectLst/>
                          <a:latin typeface="Calibri" panose="020F0502020204030204" pitchFamily="34" charset="0"/>
                        </a:rPr>
                        <a:t>Number of farmers, research and extension staff, undergraduate and graduate (MSc and PhD) students trained in nutrition and food safety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1837485"/>
                  </a:ext>
                </a:extLst>
              </a:tr>
              <a:tr h="509323">
                <a:tc>
                  <a:txBody>
                    <a:bodyPr/>
                    <a:lstStyle/>
                    <a:p>
                      <a:pPr algn="l" fontAlgn="ctr"/>
                      <a:r>
                        <a:rPr lang="en-GB" sz="1200" b="0" i="0" u="none" strike="noStrike">
                          <a:solidFill>
                            <a:srgbClr val="000000"/>
                          </a:solidFill>
                          <a:effectLst/>
                          <a:latin typeface="Calibri" panose="020F0502020204030204" pitchFamily="34" charset="0"/>
                        </a:rPr>
                        <a:t>OP2.1.3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GB" sz="1600" b="0" i="0" u="none" strike="noStrike" dirty="0">
                          <a:solidFill>
                            <a:srgbClr val="000000"/>
                          </a:solidFill>
                          <a:effectLst/>
                          <a:latin typeface="Calibri" panose="020F0502020204030204" pitchFamily="34" charset="0"/>
                        </a:rPr>
                        <a:t>Number of guidelines and training materials on nutrition, food safety and mycotoxin management developed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4452626"/>
                  </a:ext>
                </a:extLst>
              </a:tr>
              <a:tr h="509323">
                <a:tc>
                  <a:txBody>
                    <a:bodyPr/>
                    <a:lstStyle/>
                    <a:p>
                      <a:pPr algn="l" fontAlgn="ctr"/>
                      <a:r>
                        <a:rPr lang="en-GB" sz="1200" b="0" i="0" u="none" strike="noStrike">
                          <a:solidFill>
                            <a:srgbClr val="000000"/>
                          </a:solidFill>
                          <a:effectLst/>
                          <a:latin typeface="Calibri" panose="020F0502020204030204" pitchFamily="34" charset="0"/>
                        </a:rPr>
                        <a:t>OP2.1.4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GB" sz="1600" b="0" i="0" u="none" strike="noStrike" dirty="0">
                          <a:solidFill>
                            <a:srgbClr val="000000"/>
                          </a:solidFill>
                          <a:effectLst/>
                          <a:latin typeface="Calibri" panose="020F0502020204030204" pitchFamily="34" charset="0"/>
                        </a:rPr>
                        <a:t>Number of guidelines and training materials on nutrition, food safety and mycotoxin management developed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8899424"/>
                  </a:ext>
                </a:extLst>
              </a:tr>
              <a:tr h="386951">
                <a:tc>
                  <a:txBody>
                    <a:bodyPr/>
                    <a:lstStyle/>
                    <a:p>
                      <a:pPr algn="l" fontAlgn="ctr"/>
                      <a:r>
                        <a:rPr lang="en-GB" sz="1200" b="0" i="0" u="none" strike="noStrike">
                          <a:solidFill>
                            <a:srgbClr val="000000"/>
                          </a:solidFill>
                          <a:effectLst/>
                          <a:latin typeface="Calibri" panose="020F0502020204030204" pitchFamily="34" charset="0"/>
                        </a:rPr>
                        <a:t>OP2.1.5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GB" sz="1800" b="0" i="0" u="none" strike="noStrike" dirty="0">
                          <a:solidFill>
                            <a:srgbClr val="000000"/>
                          </a:solidFill>
                          <a:effectLst/>
                          <a:latin typeface="Calibri" panose="020F0502020204030204" pitchFamily="34" charset="0"/>
                        </a:rPr>
                        <a:t>Number of households benefiting from nutrition interventions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a:solidFill>
                            <a:srgbClr val="000000"/>
                          </a:solidFill>
                          <a:effectLst/>
                          <a:latin typeface="Calibri" panose="020F0502020204030204" pitchFamily="34" charset="0"/>
                        </a:rPr>
                        <a:t>Recommend it be reported as custom Ind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13464"/>
                  </a:ext>
                </a:extLst>
              </a:tr>
              <a:tr h="445657">
                <a:tc>
                  <a:txBody>
                    <a:bodyPr/>
                    <a:lstStyle/>
                    <a:p>
                      <a:pPr algn="l" fontAlgn="ctr"/>
                      <a:r>
                        <a:rPr lang="en-GB" sz="1200" b="0" i="0" u="none" strike="noStrike">
                          <a:solidFill>
                            <a:srgbClr val="000000"/>
                          </a:solidFill>
                          <a:effectLst/>
                          <a:latin typeface="Calibri" panose="020F0502020204030204" pitchFamily="34" charset="0"/>
                        </a:rPr>
                        <a:t>OP2.1.6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b"/>
                      <a:r>
                        <a:rPr lang="en-GB" sz="1600" b="0" i="0" u="none" strike="noStrike" dirty="0">
                          <a:solidFill>
                            <a:srgbClr val="000000"/>
                          </a:solidFill>
                          <a:effectLst/>
                          <a:latin typeface="Calibri" panose="020F0502020204030204" pitchFamily="34" charset="0"/>
                        </a:rPr>
                        <a:t>Number of women and vulnerable groups trained in behavioural change communication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effectLst/>
                          <a:latin typeface="Calibri" panose="020F0502020204030204" pitchFamily="34" charset="0"/>
                        </a:rPr>
                        <a:t>Recommend it be reported as custom Ind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134958"/>
                  </a:ext>
                </a:extLst>
              </a:tr>
              <a:tr h="381992">
                <a:tc>
                  <a:txBody>
                    <a:bodyPr/>
                    <a:lstStyle/>
                    <a:p>
                      <a:pPr algn="l" fontAlgn="ctr"/>
                      <a:r>
                        <a:rPr lang="en-GB" sz="1200" b="0" i="0" u="none" strike="noStrike">
                          <a:solidFill>
                            <a:srgbClr val="000000"/>
                          </a:solidFill>
                          <a:effectLst/>
                          <a:latin typeface="Calibri" panose="020F0502020204030204" pitchFamily="34" charset="0"/>
                        </a:rPr>
                        <a:t>OP2.1.7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b"/>
                      <a:r>
                        <a:rPr lang="en-GB" sz="1600" b="0" i="0" u="none" strike="noStrike" dirty="0">
                          <a:solidFill>
                            <a:srgbClr val="000000"/>
                          </a:solidFill>
                          <a:effectLst/>
                          <a:latin typeface="Calibri" panose="020F0502020204030204" pitchFamily="34" charset="0"/>
                        </a:rPr>
                        <a:t>Number of community-based food demonstrations/fora organized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effectLst/>
                          <a:latin typeface="Calibri" panose="020F0502020204030204" pitchFamily="34" charset="0"/>
                        </a:rPr>
                        <a:t>Recommend it be reported as custom Ind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4314743"/>
                  </a:ext>
                </a:extLst>
              </a:tr>
              <a:tr h="445657">
                <a:tc>
                  <a:txBody>
                    <a:bodyPr/>
                    <a:lstStyle/>
                    <a:p>
                      <a:pPr algn="l" fontAlgn="ctr"/>
                      <a:r>
                        <a:rPr lang="en-GB" sz="1200" b="0" i="0" u="none" strike="noStrike">
                          <a:solidFill>
                            <a:srgbClr val="000000"/>
                          </a:solidFill>
                          <a:effectLst/>
                          <a:latin typeface="Calibri" panose="020F0502020204030204" pitchFamily="34" charset="0"/>
                        </a:rPr>
                        <a:t>OP2.1.8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GB" sz="1600" b="0" i="0" u="none" strike="noStrike" dirty="0">
                          <a:solidFill>
                            <a:srgbClr val="000000"/>
                          </a:solidFill>
                          <a:effectLst/>
                          <a:latin typeface="Calibri" panose="020F0502020204030204" pitchFamily="34" charset="0"/>
                        </a:rPr>
                        <a:t>Number of mothers/caretakers participating in community-based food demonstrations per country</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effectLst/>
                          <a:latin typeface="Calibri" panose="020F0502020204030204" pitchFamily="34" charset="0"/>
                        </a:rPr>
                        <a:t>Recommend it be reported as custom Ind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4199567"/>
                  </a:ext>
                </a:extLst>
              </a:tr>
              <a:tr h="445657">
                <a:tc>
                  <a:txBody>
                    <a:bodyPr/>
                    <a:lstStyle/>
                    <a:p>
                      <a:pPr algn="l" fontAlgn="ctr"/>
                      <a:r>
                        <a:rPr lang="en-GB" sz="1200" b="0" i="0" u="none" strike="noStrike">
                          <a:solidFill>
                            <a:srgbClr val="000000"/>
                          </a:solidFill>
                          <a:effectLst/>
                          <a:latin typeface="Calibri" panose="020F0502020204030204" pitchFamily="34" charset="0"/>
                        </a:rPr>
                        <a:t>OP2.1.9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b"/>
                      <a:r>
                        <a:rPr lang="en-GB" sz="1600" b="0" i="0" u="none" strike="noStrike" dirty="0">
                          <a:solidFill>
                            <a:srgbClr val="000000"/>
                          </a:solidFill>
                          <a:effectLst/>
                          <a:latin typeface="Calibri" panose="020F0502020204030204" pitchFamily="34" charset="0"/>
                        </a:rPr>
                        <a:t>Number of radio discussions organized on improved nutritional issues per year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200" b="0" i="0" u="none" strike="noStrike" dirty="0">
                          <a:solidFill>
                            <a:srgbClr val="000000"/>
                          </a:solidFill>
                          <a:effectLst/>
                          <a:latin typeface="Calibri" panose="020F0502020204030204" pitchFamily="34" charset="0"/>
                        </a:rPr>
                        <a:t>Recommend it be reported as custom Ind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56532430"/>
                  </a:ext>
                </a:extLst>
              </a:tr>
            </a:tbl>
          </a:graphicData>
        </a:graphic>
      </p:graphicFrame>
      <p:sp>
        <p:nvSpPr>
          <p:cNvPr id="6" name="Text Placeholder 1">
            <a:extLst>
              <a:ext uri="{FF2B5EF4-FFF2-40B4-BE49-F238E27FC236}">
                <a16:creationId xmlns:a16="http://schemas.microsoft.com/office/drawing/2014/main" id="{72FD586E-C73C-4CDE-89F4-F96A2669DAEF}"/>
              </a:ext>
            </a:extLst>
          </p:cNvPr>
          <p:cNvSpPr txBox="1">
            <a:spLocks/>
          </p:cNvSpPr>
          <p:nvPr/>
        </p:nvSpPr>
        <p:spPr>
          <a:xfrm>
            <a:off x="914400" y="945244"/>
            <a:ext cx="7696200" cy="609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a:t>LOG FRAME ABRIDGED </a:t>
            </a:r>
            <a:endParaRPr lang="en-GB" dirty="0"/>
          </a:p>
          <a:p>
            <a:endParaRPr lang="en-GB" sz="3600" dirty="0"/>
          </a:p>
        </p:txBody>
      </p:sp>
    </p:spTree>
    <p:extLst>
      <p:ext uri="{BB962C8B-B14F-4D97-AF65-F5344CB8AC3E}">
        <p14:creationId xmlns:p14="http://schemas.microsoft.com/office/powerpoint/2010/main" val="40777506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56DD9ABD-E22C-4529-B353-B2D3FFF9E1B4}"/>
              </a:ext>
            </a:extLst>
          </p:cNvPr>
          <p:cNvGraphicFramePr>
            <a:graphicFrameLocks noGrp="1"/>
          </p:cNvGraphicFramePr>
          <p:nvPr>
            <p:extLst>
              <p:ext uri="{D42A27DB-BD31-4B8C-83A1-F6EECF244321}">
                <p14:modId xmlns:p14="http://schemas.microsoft.com/office/powerpoint/2010/main" val="1776705376"/>
              </p:ext>
            </p:extLst>
          </p:nvPr>
        </p:nvGraphicFramePr>
        <p:xfrm>
          <a:off x="497541" y="1981200"/>
          <a:ext cx="8382000" cy="3291840"/>
        </p:xfrm>
        <a:graphic>
          <a:graphicData uri="http://schemas.openxmlformats.org/drawingml/2006/table">
            <a:tbl>
              <a:tblPr/>
              <a:tblGrid>
                <a:gridCol w="1371600">
                  <a:extLst>
                    <a:ext uri="{9D8B030D-6E8A-4147-A177-3AD203B41FA5}">
                      <a16:colId xmlns:a16="http://schemas.microsoft.com/office/drawing/2014/main" val="2309271025"/>
                    </a:ext>
                  </a:extLst>
                </a:gridCol>
                <a:gridCol w="7010400">
                  <a:extLst>
                    <a:ext uri="{9D8B030D-6E8A-4147-A177-3AD203B41FA5}">
                      <a16:colId xmlns:a16="http://schemas.microsoft.com/office/drawing/2014/main" val="2713003505"/>
                    </a:ext>
                  </a:extLst>
                </a:gridCol>
              </a:tblGrid>
              <a:tr h="321113">
                <a:tc>
                  <a:txBody>
                    <a:bodyPr/>
                    <a:lstStyle/>
                    <a:p>
                      <a:pPr algn="l" fontAlgn="ctr"/>
                      <a:r>
                        <a:rPr lang="en-GB" sz="2800" b="1" i="0" u="none" strike="noStrike" dirty="0">
                          <a:solidFill>
                            <a:srgbClr val="000000"/>
                          </a:solidFill>
                          <a:effectLst/>
                          <a:latin typeface="+mn-lt"/>
                          <a:cs typeface="Calibri Light" panose="020F0302020204030204" pitchFamily="34" charset="0"/>
                        </a:rPr>
                        <a:t>OP3.2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just" fontAlgn="b"/>
                      <a:r>
                        <a:rPr lang="en-GB" sz="2400" b="1" i="0" u="none" strike="noStrike" dirty="0">
                          <a:solidFill>
                            <a:srgbClr val="000000"/>
                          </a:solidFill>
                          <a:effectLst/>
                          <a:latin typeface="+mn-lt"/>
                          <a:cs typeface="Calibri Light" panose="020F0302020204030204" pitchFamily="34" charset="0"/>
                        </a:rPr>
                        <a:t>Options to expand accessibility of production assets and increase participation in household decision-making by disaggregated groups by gender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4020292119"/>
                  </a:ext>
                </a:extLst>
              </a:tr>
              <a:tr h="243268">
                <a:tc>
                  <a:txBody>
                    <a:bodyPr/>
                    <a:lstStyle/>
                    <a:p>
                      <a:pPr algn="l" fontAlgn="ctr"/>
                      <a:r>
                        <a:rPr lang="en-GB" sz="2400" b="0" i="0" u="none" strike="noStrike">
                          <a:solidFill>
                            <a:srgbClr val="000000"/>
                          </a:solidFill>
                          <a:effectLst/>
                          <a:latin typeface="+mn-lt"/>
                          <a:cs typeface="Calibri Light" panose="020F0302020204030204" pitchFamily="34" charset="0"/>
                        </a:rPr>
                        <a:t>OP3.2.1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400" b="0" i="0" u="none" strike="noStrike" dirty="0">
                          <a:solidFill>
                            <a:srgbClr val="000000"/>
                          </a:solidFill>
                          <a:effectLst/>
                          <a:latin typeface="+mn-lt"/>
                          <a:cs typeface="Calibri Light" panose="020F0302020204030204" pitchFamily="34" charset="0"/>
                        </a:rPr>
                        <a:t>Number of agricultural and nutritional enabling policies, regulations and administrative procedures recommended and communicated.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76441697"/>
                  </a:ext>
                </a:extLst>
              </a:tr>
              <a:tr h="243268">
                <a:tc>
                  <a:txBody>
                    <a:bodyPr/>
                    <a:lstStyle/>
                    <a:p>
                      <a:pPr algn="l" fontAlgn="ctr"/>
                      <a:r>
                        <a:rPr lang="en-GB" sz="2400" b="0" i="0" u="none" strike="noStrike">
                          <a:solidFill>
                            <a:srgbClr val="000000"/>
                          </a:solidFill>
                          <a:effectLst/>
                          <a:latin typeface="+mn-lt"/>
                          <a:cs typeface="Calibri Light" panose="020F0302020204030204" pitchFamily="34" charset="0"/>
                        </a:rPr>
                        <a:t>OP3.2.2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400" b="0" i="0" u="none" strike="noStrike" dirty="0">
                          <a:solidFill>
                            <a:srgbClr val="000000"/>
                          </a:solidFill>
                          <a:effectLst/>
                          <a:latin typeface="+mn-lt"/>
                          <a:cs typeface="Calibri Light" panose="020F0302020204030204" pitchFamily="34" charset="0"/>
                        </a:rPr>
                        <a:t>Number of individuals disadvantaged by age and sex with equitable access to productive resources through sensitization and training.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004173"/>
                  </a:ext>
                </a:extLst>
              </a:tr>
            </a:tbl>
          </a:graphicData>
        </a:graphic>
      </p:graphicFrame>
      <p:sp>
        <p:nvSpPr>
          <p:cNvPr id="9" name="Text Placeholder 1">
            <a:extLst>
              <a:ext uri="{FF2B5EF4-FFF2-40B4-BE49-F238E27FC236}">
                <a16:creationId xmlns:a16="http://schemas.microsoft.com/office/drawing/2014/main" id="{EA992BE9-2B03-486E-8B55-D7778AA388DB}"/>
              </a:ext>
            </a:extLst>
          </p:cNvPr>
          <p:cNvSpPr txBox="1">
            <a:spLocks/>
          </p:cNvSpPr>
          <p:nvPr/>
        </p:nvSpPr>
        <p:spPr>
          <a:xfrm>
            <a:off x="914400" y="1143000"/>
            <a:ext cx="7696200" cy="609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a:t>LOG FRAME ABRIDGED </a:t>
            </a:r>
            <a:endParaRPr lang="en-GB" dirty="0"/>
          </a:p>
          <a:p>
            <a:endParaRPr lang="en-GB" sz="3600" dirty="0"/>
          </a:p>
        </p:txBody>
      </p:sp>
    </p:spTree>
    <p:extLst>
      <p:ext uri="{BB962C8B-B14F-4D97-AF65-F5344CB8AC3E}">
        <p14:creationId xmlns:p14="http://schemas.microsoft.com/office/powerpoint/2010/main" val="3911401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A30ED60-1DDB-4DCB-AC65-8EC4A2BE0E76}"/>
              </a:ext>
            </a:extLst>
          </p:cNvPr>
          <p:cNvGraphicFramePr>
            <a:graphicFrameLocks noGrp="1"/>
          </p:cNvGraphicFramePr>
          <p:nvPr>
            <p:extLst>
              <p:ext uri="{D42A27DB-BD31-4B8C-83A1-F6EECF244321}">
                <p14:modId xmlns:p14="http://schemas.microsoft.com/office/powerpoint/2010/main" val="3451390645"/>
              </p:ext>
            </p:extLst>
          </p:nvPr>
        </p:nvGraphicFramePr>
        <p:xfrm>
          <a:off x="304799" y="1694671"/>
          <a:ext cx="8534401" cy="5163329"/>
        </p:xfrm>
        <a:graphic>
          <a:graphicData uri="http://schemas.openxmlformats.org/drawingml/2006/table">
            <a:tbl>
              <a:tblPr/>
              <a:tblGrid>
                <a:gridCol w="2449941">
                  <a:extLst>
                    <a:ext uri="{9D8B030D-6E8A-4147-A177-3AD203B41FA5}">
                      <a16:colId xmlns:a16="http://schemas.microsoft.com/office/drawing/2014/main" val="1837176988"/>
                    </a:ext>
                  </a:extLst>
                </a:gridCol>
                <a:gridCol w="6084460">
                  <a:extLst>
                    <a:ext uri="{9D8B030D-6E8A-4147-A177-3AD203B41FA5}">
                      <a16:colId xmlns:a16="http://schemas.microsoft.com/office/drawing/2014/main" val="619898656"/>
                    </a:ext>
                  </a:extLst>
                </a:gridCol>
              </a:tblGrid>
              <a:tr h="1183606">
                <a:tc>
                  <a:txBody>
                    <a:bodyPr/>
                    <a:lstStyle/>
                    <a:p>
                      <a:pPr algn="l" fontAlgn="ctr"/>
                      <a:r>
                        <a:rPr lang="en-GB" sz="1800" b="1" i="0" u="none" strike="noStrike" dirty="0">
                          <a:solidFill>
                            <a:srgbClr val="000000"/>
                          </a:solidFill>
                          <a:effectLst/>
                          <a:latin typeface="Calibri" panose="020F0502020204030204" pitchFamily="34" charset="0"/>
                        </a:rPr>
                        <a:t>OP2.2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8CBAD"/>
                    </a:solidFill>
                  </a:tcPr>
                </a:tc>
                <a:tc>
                  <a:txBody>
                    <a:bodyPr/>
                    <a:lstStyle/>
                    <a:p>
                      <a:pPr algn="l" fontAlgn="ctr"/>
                      <a:r>
                        <a:rPr lang="en-GB" sz="1800" b="1" i="0" u="none" strike="noStrike" dirty="0">
                          <a:solidFill>
                            <a:srgbClr val="000000"/>
                          </a:solidFill>
                          <a:effectLst/>
                          <a:latin typeface="Calibri" panose="020F0502020204030204" pitchFamily="34" charset="0"/>
                        </a:rPr>
                        <a:t>Postharvest technologies and practices to provide options for the food, and feed sectors are tested and disseminated to farmers through researchers, extension staff and development partners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885760306"/>
                  </a:ext>
                </a:extLst>
              </a:tr>
              <a:tr h="980652">
                <a:tc>
                  <a:txBody>
                    <a:bodyPr/>
                    <a:lstStyle/>
                    <a:p>
                      <a:pPr algn="l" fontAlgn="ctr"/>
                      <a:r>
                        <a:rPr lang="en-GB" sz="2000" b="0" i="0" u="none" strike="noStrike" dirty="0">
                          <a:solidFill>
                            <a:srgbClr val="000000"/>
                          </a:solidFill>
                          <a:effectLst/>
                          <a:latin typeface="Calibri" panose="020F0502020204030204" pitchFamily="34" charset="0"/>
                        </a:rPr>
                        <a:t>OP2.2.1(~EG.3.2-7)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2000" b="0" i="0" u="none" strike="noStrike" dirty="0">
                          <a:solidFill>
                            <a:srgbClr val="000000"/>
                          </a:solidFill>
                          <a:effectLst/>
                          <a:latin typeface="Calibri" panose="020F0502020204030204" pitchFamily="34" charset="0"/>
                        </a:rPr>
                        <a:t>Number of postharvest research products, technologies and practices under research, under field testing or disseminated with farmers, researchers, extension staff, policy makers and development partners.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91689510"/>
                  </a:ext>
                </a:extLst>
              </a:tr>
              <a:tr h="1380263">
                <a:tc>
                  <a:txBody>
                    <a:bodyPr/>
                    <a:lstStyle/>
                    <a:p>
                      <a:pPr algn="l" fontAlgn="ctr"/>
                      <a:r>
                        <a:rPr lang="en-GB" sz="2000" b="0" i="0" u="none" strike="noStrike" dirty="0">
                          <a:solidFill>
                            <a:srgbClr val="000000"/>
                          </a:solidFill>
                          <a:effectLst/>
                          <a:latin typeface="Calibri" panose="020F0502020204030204" pitchFamily="34" charset="0"/>
                        </a:rPr>
                        <a:t>OP2.2.2(~EG.3.2-1… replaced by H.L.9-4)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n-GB" sz="2000" b="0" i="0" u="none" strike="noStrike" dirty="0">
                          <a:solidFill>
                            <a:srgbClr val="000000"/>
                          </a:solidFill>
                          <a:effectLst/>
                          <a:latin typeface="Calibri" panose="020F0502020204030204" pitchFamily="34" charset="0"/>
                        </a:rPr>
                        <a:t>Number of stakeholders (disaggregated by sex, farmers, research and extension staff, PhD students) trained in postharvest management.</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3976345"/>
                  </a:ext>
                </a:extLst>
              </a:tr>
              <a:tr h="690130">
                <a:tc>
                  <a:txBody>
                    <a:bodyPr/>
                    <a:lstStyle/>
                    <a:p>
                      <a:pPr algn="l" fontAlgn="ctr"/>
                      <a:r>
                        <a:rPr lang="en-GB" sz="2000" b="0" i="0" u="none" strike="noStrike" dirty="0">
                          <a:solidFill>
                            <a:srgbClr val="000000"/>
                          </a:solidFill>
                          <a:effectLst/>
                          <a:latin typeface="Calibri" panose="020F0502020204030204" pitchFamily="34" charset="0"/>
                        </a:rPr>
                        <a:t>OP2.2.3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000" b="0" i="0" u="none" strike="noStrike" dirty="0">
                          <a:solidFill>
                            <a:srgbClr val="000000"/>
                          </a:solidFill>
                          <a:effectLst/>
                          <a:latin typeface="Calibri" panose="020F0502020204030204" pitchFamily="34" charset="0"/>
                        </a:rPr>
                        <a:t>Number of on-farm demonstrations on postharvest management organized.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2924713"/>
                  </a:ext>
                </a:extLst>
              </a:tr>
              <a:tr h="690130">
                <a:tc>
                  <a:txBody>
                    <a:bodyPr/>
                    <a:lstStyle/>
                    <a:p>
                      <a:pPr algn="l" fontAlgn="ctr"/>
                      <a:r>
                        <a:rPr lang="en-GB" sz="2000" b="0" i="0" u="none" strike="noStrike" dirty="0">
                          <a:solidFill>
                            <a:srgbClr val="000000"/>
                          </a:solidFill>
                          <a:effectLst/>
                          <a:latin typeface="Calibri" panose="020F0502020204030204" pitchFamily="34" charset="0"/>
                        </a:rPr>
                        <a:t>OP2.2.4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000" b="0" i="0" u="none" strike="noStrike" dirty="0">
                          <a:solidFill>
                            <a:srgbClr val="000000"/>
                          </a:solidFill>
                          <a:effectLst/>
                          <a:latin typeface="Calibri" panose="020F0502020204030204" pitchFamily="34" charset="0"/>
                        </a:rPr>
                        <a:t>Number of farmers participating in on-farm demonstrations on postharvest management.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3583023"/>
                  </a:ext>
                </a:extLst>
              </a:tr>
            </a:tbl>
          </a:graphicData>
        </a:graphic>
      </p:graphicFrame>
      <p:sp>
        <p:nvSpPr>
          <p:cNvPr id="9" name="Text Placeholder 1">
            <a:extLst>
              <a:ext uri="{FF2B5EF4-FFF2-40B4-BE49-F238E27FC236}">
                <a16:creationId xmlns:a16="http://schemas.microsoft.com/office/drawing/2014/main" id="{FC73DE53-93F1-4590-B88C-D5B0134437BA}"/>
              </a:ext>
            </a:extLst>
          </p:cNvPr>
          <p:cNvSpPr txBox="1">
            <a:spLocks/>
          </p:cNvSpPr>
          <p:nvPr/>
        </p:nvSpPr>
        <p:spPr>
          <a:xfrm>
            <a:off x="914400" y="990600"/>
            <a:ext cx="7696200" cy="609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a:t>LOG FRAME ABRIDGED </a:t>
            </a:r>
            <a:endParaRPr lang="en-GB" dirty="0"/>
          </a:p>
          <a:p>
            <a:endParaRPr lang="en-GB" sz="3600" dirty="0"/>
          </a:p>
        </p:txBody>
      </p:sp>
    </p:spTree>
    <p:extLst>
      <p:ext uri="{BB962C8B-B14F-4D97-AF65-F5344CB8AC3E}">
        <p14:creationId xmlns:p14="http://schemas.microsoft.com/office/powerpoint/2010/main" val="18596881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56C196-E780-4AAE-8591-02260C566FEB}"/>
              </a:ext>
            </a:extLst>
          </p:cNvPr>
          <p:cNvSpPr>
            <a:spLocks noGrp="1"/>
          </p:cNvSpPr>
          <p:nvPr>
            <p:ph type="body" sz="quarter" idx="12"/>
          </p:nvPr>
        </p:nvSpPr>
        <p:spPr>
          <a:xfrm>
            <a:off x="533400" y="1219200"/>
            <a:ext cx="7772400" cy="609600"/>
          </a:xfrm>
        </p:spPr>
        <p:txBody>
          <a:bodyPr/>
          <a:lstStyle/>
          <a:p>
            <a:pPr algn="ctr">
              <a:spcBef>
                <a:spcPts val="0"/>
              </a:spcBef>
            </a:pPr>
            <a:r>
              <a:rPr lang="en-GB" sz="3200" b="1" dirty="0">
                <a:latin typeface="+mn-lt"/>
              </a:rPr>
              <a:t>Main monitoring activities</a:t>
            </a:r>
            <a:endParaRPr lang="en-GB" sz="3200" dirty="0">
              <a:latin typeface="+mn-lt"/>
            </a:endParaRPr>
          </a:p>
          <a:p>
            <a:pPr marL="685800" indent="-571500" algn="just">
              <a:spcBef>
                <a:spcPts val="0"/>
              </a:spcBef>
              <a:buFont typeface="Arial" panose="020B0604020202020204" pitchFamily="34" charset="0"/>
              <a:buChar char="•"/>
            </a:pPr>
            <a:r>
              <a:rPr lang="en-GB" sz="2800" dirty="0">
                <a:latin typeface="+mn-lt"/>
              </a:rPr>
              <a:t>Compilation and timely reporting of </a:t>
            </a:r>
            <a:r>
              <a:rPr lang="en-GB" sz="2800" dirty="0" err="1">
                <a:latin typeface="+mn-lt"/>
              </a:rPr>
              <a:t>FtF</a:t>
            </a:r>
            <a:r>
              <a:rPr lang="en-GB" sz="2800" dirty="0">
                <a:latin typeface="+mn-lt"/>
              </a:rPr>
              <a:t> data through the project mapping and monitoring tool (</a:t>
            </a:r>
            <a:r>
              <a:rPr lang="en-GB" sz="2800" dirty="0">
                <a:latin typeface="+mn-lt"/>
                <a:cs typeface="Times New Roman" panose="02020603050405020304" pitchFamily="18" charset="0"/>
              </a:rPr>
              <a:t>PMMT)</a:t>
            </a:r>
            <a:endParaRPr lang="en-GB" sz="2800" dirty="0">
              <a:latin typeface="+mn-lt"/>
            </a:endParaRPr>
          </a:p>
          <a:p>
            <a:pPr marL="685800" indent="-571500" algn="just">
              <a:spcBef>
                <a:spcPts val="0"/>
              </a:spcBef>
              <a:buFont typeface="Arial" panose="020B0604020202020204" pitchFamily="34" charset="0"/>
              <a:buChar char="•"/>
            </a:pPr>
            <a:r>
              <a:rPr lang="en-GB" sz="2800" dirty="0">
                <a:latin typeface="+mn-lt"/>
              </a:rPr>
              <a:t>Collection and reporting on other indicators identified by researches per SIAF</a:t>
            </a:r>
          </a:p>
          <a:p>
            <a:pPr marL="685800" indent="-571500" algn="just">
              <a:spcBef>
                <a:spcPts val="0"/>
              </a:spcBef>
              <a:buFont typeface="Arial" panose="020B0604020202020204" pitchFamily="34" charset="0"/>
              <a:buChar char="•"/>
            </a:pPr>
            <a:r>
              <a:rPr lang="en-GB" sz="2800" dirty="0">
                <a:latin typeface="+mn-lt"/>
              </a:rPr>
              <a:t>Additional indicators guided by the project log frame</a:t>
            </a:r>
          </a:p>
          <a:p>
            <a:pPr marL="685800" indent="-571500" algn="just">
              <a:spcBef>
                <a:spcPts val="0"/>
              </a:spcBef>
              <a:buFont typeface="Arial" panose="020B0604020202020204" pitchFamily="34" charset="0"/>
              <a:buChar char="•"/>
            </a:pPr>
            <a:r>
              <a:rPr lang="en-GB" sz="2800" dirty="0">
                <a:latin typeface="+mn-lt"/>
              </a:rPr>
              <a:t>Field visits</a:t>
            </a:r>
          </a:p>
          <a:p>
            <a:pPr marL="685800" indent="-571500" algn="just">
              <a:spcBef>
                <a:spcPts val="0"/>
              </a:spcBef>
              <a:buFont typeface="Arial" panose="020B0604020202020204" pitchFamily="34" charset="0"/>
              <a:buChar char="•"/>
            </a:pPr>
            <a:r>
              <a:rPr lang="en-GB" sz="2800" dirty="0">
                <a:latin typeface="+mn-lt"/>
              </a:rPr>
              <a:t>Cataloguing of innovations and beneficiaries through the beneficiary and technology tracking tool (BTTT)</a:t>
            </a:r>
          </a:p>
          <a:p>
            <a:pPr marL="685800" indent="-571500" algn="just">
              <a:spcBef>
                <a:spcPts val="0"/>
              </a:spcBef>
              <a:buFont typeface="Arial" panose="020B0604020202020204" pitchFamily="34" charset="0"/>
              <a:buChar char="•"/>
            </a:pPr>
            <a:r>
              <a:rPr lang="en-GB" sz="2800" dirty="0">
                <a:latin typeface="+mn-lt"/>
              </a:rPr>
              <a:t>Monitoring of scaling up</a:t>
            </a:r>
          </a:p>
          <a:p>
            <a:pPr algn="just">
              <a:spcBef>
                <a:spcPts val="0"/>
              </a:spcBef>
            </a:pPr>
            <a:endParaRPr lang="en-GB" sz="2800" dirty="0">
              <a:latin typeface="+mn-lt"/>
            </a:endParaRPr>
          </a:p>
          <a:p>
            <a:endParaRPr lang="en-GB" sz="3600" dirty="0">
              <a:latin typeface="+mn-lt"/>
            </a:endParaRPr>
          </a:p>
        </p:txBody>
      </p:sp>
    </p:spTree>
    <p:extLst>
      <p:ext uri="{BB962C8B-B14F-4D97-AF65-F5344CB8AC3E}">
        <p14:creationId xmlns:p14="http://schemas.microsoft.com/office/powerpoint/2010/main" val="42269066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597822F-683F-4715-B7A1-9D293DBF1C0D}"/>
              </a:ext>
            </a:extLst>
          </p:cNvPr>
          <p:cNvGraphicFramePr>
            <a:graphicFrameLocks noGrp="1"/>
          </p:cNvGraphicFramePr>
          <p:nvPr>
            <p:extLst>
              <p:ext uri="{D42A27DB-BD31-4B8C-83A1-F6EECF244321}">
                <p14:modId xmlns:p14="http://schemas.microsoft.com/office/powerpoint/2010/main" val="2964714273"/>
              </p:ext>
            </p:extLst>
          </p:nvPr>
        </p:nvGraphicFramePr>
        <p:xfrm>
          <a:off x="381000" y="2057400"/>
          <a:ext cx="8535798" cy="4191000"/>
        </p:xfrm>
        <a:graphic>
          <a:graphicData uri="http://schemas.openxmlformats.org/drawingml/2006/table">
            <a:tbl>
              <a:tblPr/>
              <a:tblGrid>
                <a:gridCol w="1580704">
                  <a:extLst>
                    <a:ext uri="{9D8B030D-6E8A-4147-A177-3AD203B41FA5}">
                      <a16:colId xmlns:a16="http://schemas.microsoft.com/office/drawing/2014/main" val="1375037451"/>
                    </a:ext>
                  </a:extLst>
                </a:gridCol>
                <a:gridCol w="6955094">
                  <a:extLst>
                    <a:ext uri="{9D8B030D-6E8A-4147-A177-3AD203B41FA5}">
                      <a16:colId xmlns:a16="http://schemas.microsoft.com/office/drawing/2014/main" val="845848729"/>
                    </a:ext>
                  </a:extLst>
                </a:gridCol>
              </a:tblGrid>
              <a:tr h="838200">
                <a:tc>
                  <a:txBody>
                    <a:bodyPr/>
                    <a:lstStyle/>
                    <a:p>
                      <a:pPr algn="l" fontAlgn="ctr"/>
                      <a:r>
                        <a:rPr lang="en-GB" sz="1600" b="1" i="0" u="none" strike="noStrike">
                          <a:solidFill>
                            <a:srgbClr val="000000"/>
                          </a:solidFill>
                          <a:effectLst/>
                          <a:latin typeface="Calibri" panose="020F0502020204030204" pitchFamily="34" charset="0"/>
                        </a:rPr>
                        <a:t>IR3.0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GB" sz="1600" b="1" i="0" u="none" strike="noStrike" dirty="0">
                          <a:solidFill>
                            <a:srgbClr val="000000"/>
                          </a:solidFill>
                          <a:effectLst/>
                          <a:latin typeface="Calibri" panose="020F0502020204030204" pitchFamily="34" charset="0"/>
                        </a:rPr>
                        <a:t>Farmers and other value chain actors have greater and equitable access to production assets and markets (input and output) through enabling institutions and policies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661856202"/>
                  </a:ext>
                </a:extLst>
              </a:tr>
              <a:tr h="1219200">
                <a:tc>
                  <a:txBody>
                    <a:bodyPr/>
                    <a:lstStyle/>
                    <a:p>
                      <a:pPr algn="l" fontAlgn="ctr"/>
                      <a:r>
                        <a:rPr lang="en-GB" sz="1600" b="1" i="0" u="none" strike="noStrike">
                          <a:solidFill>
                            <a:srgbClr val="000000"/>
                          </a:solidFill>
                          <a:effectLst/>
                          <a:latin typeface="Calibri" panose="020F0502020204030204" pitchFamily="34" charset="0"/>
                        </a:rPr>
                        <a:t>OP3.1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ctr"/>
                      <a:r>
                        <a:rPr lang="en-GB" sz="1600" b="1" i="0" u="none" strike="noStrike" dirty="0">
                          <a:solidFill>
                            <a:srgbClr val="000000"/>
                          </a:solidFill>
                          <a:effectLst/>
                          <a:latin typeface="Calibri" panose="020F0502020204030204" pitchFamily="34" charset="0"/>
                        </a:rPr>
                        <a:t>Enabling policies and institutional arrangements to increase participation of farm families, especially women and youth in the output and input markets and decision-making are advocated for implementation by national governments, policy makers and development partners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362816501"/>
                  </a:ext>
                </a:extLst>
              </a:tr>
              <a:tr h="533469">
                <a:tc>
                  <a:txBody>
                    <a:bodyPr/>
                    <a:lstStyle/>
                    <a:p>
                      <a:pPr algn="l" fontAlgn="ctr"/>
                      <a:r>
                        <a:rPr lang="en-GB" sz="1400" b="0" i="0" u="none" strike="noStrike">
                          <a:solidFill>
                            <a:srgbClr val="000000"/>
                          </a:solidFill>
                          <a:effectLst/>
                          <a:latin typeface="Calibri" panose="020F0502020204030204" pitchFamily="34" charset="0"/>
                        </a:rPr>
                        <a:t>OP3.1.1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400" b="0" i="0" u="none" strike="noStrike" dirty="0">
                          <a:solidFill>
                            <a:srgbClr val="000000"/>
                          </a:solidFill>
                          <a:effectLst/>
                          <a:latin typeface="Calibri" panose="020F0502020204030204" pitchFamily="34" charset="0"/>
                        </a:rPr>
                        <a:t>Number of women and youth participating in production and marketing decision, including access to production resources.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807066"/>
                  </a:ext>
                </a:extLst>
              </a:tr>
              <a:tr h="304125">
                <a:tc>
                  <a:txBody>
                    <a:bodyPr/>
                    <a:lstStyle/>
                    <a:p>
                      <a:pPr algn="l" fontAlgn="ctr"/>
                      <a:r>
                        <a:rPr lang="en-GB" sz="1400" b="0" i="0" u="none" strike="noStrike">
                          <a:solidFill>
                            <a:srgbClr val="000000"/>
                          </a:solidFill>
                          <a:effectLst/>
                          <a:latin typeface="Calibri" panose="020F0502020204030204" pitchFamily="34" charset="0"/>
                        </a:rPr>
                        <a:t>OP3.1.2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400" b="0" i="0" u="none" strike="noStrike">
                          <a:solidFill>
                            <a:srgbClr val="000000"/>
                          </a:solidFill>
                          <a:effectLst/>
                          <a:latin typeface="Calibri" panose="020F0502020204030204" pitchFamily="34" charset="0"/>
                        </a:rPr>
                        <a:t>Number of policies and institutional arrangements advocated.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9027361"/>
                  </a:ext>
                </a:extLst>
              </a:tr>
              <a:tr h="610206">
                <a:tc>
                  <a:txBody>
                    <a:bodyPr/>
                    <a:lstStyle/>
                    <a:p>
                      <a:pPr algn="l" fontAlgn="ctr"/>
                      <a:r>
                        <a:rPr lang="en-GB" sz="1400" b="0" i="0" u="none" strike="noStrike">
                          <a:solidFill>
                            <a:srgbClr val="000000"/>
                          </a:solidFill>
                          <a:effectLst/>
                          <a:latin typeface="Calibri" panose="020F0502020204030204" pitchFamily="34" charset="0"/>
                        </a:rPr>
                        <a:t>OP3.1.3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400" b="0" i="0" u="none" strike="noStrike">
                          <a:solidFill>
                            <a:srgbClr val="000000"/>
                          </a:solidFill>
                          <a:effectLst/>
                          <a:latin typeface="Calibri" panose="020F0502020204030204" pitchFamily="34" charset="0"/>
                        </a:rPr>
                        <a:t>Number of published guidelines on market opportunities and niches for value-added crop and livestock products made available to NARES and policy makers.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3859722"/>
                  </a:ext>
                </a:extLst>
              </a:tr>
              <a:tr h="685800">
                <a:tc>
                  <a:txBody>
                    <a:bodyPr/>
                    <a:lstStyle/>
                    <a:p>
                      <a:pPr algn="l" fontAlgn="ctr"/>
                      <a:r>
                        <a:rPr lang="da-DK" sz="1600" b="0" i="0" u="none" strike="noStrike" dirty="0">
                          <a:solidFill>
                            <a:srgbClr val="FF0000"/>
                          </a:solidFill>
                          <a:effectLst/>
                          <a:latin typeface="Calibri" panose="020F0502020204030204" pitchFamily="34" charset="0"/>
                        </a:rPr>
                        <a:t>OP3.1.4 (EG.3.2-4, Dropped)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400" b="0" i="0" u="none" strike="noStrike" dirty="0">
                          <a:solidFill>
                            <a:srgbClr val="FF0000"/>
                          </a:solidFill>
                          <a:effectLst/>
                          <a:latin typeface="Calibri" panose="020F0502020204030204" pitchFamily="34" charset="0"/>
                        </a:rPr>
                        <a:t> Number of community-based producers’ organizations established/strengthened for production, processing, and marketing.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5862677"/>
                  </a:ext>
                </a:extLst>
              </a:tr>
            </a:tbl>
          </a:graphicData>
        </a:graphic>
      </p:graphicFrame>
      <p:sp>
        <p:nvSpPr>
          <p:cNvPr id="9" name="Text Placeholder 1">
            <a:extLst>
              <a:ext uri="{FF2B5EF4-FFF2-40B4-BE49-F238E27FC236}">
                <a16:creationId xmlns:a16="http://schemas.microsoft.com/office/drawing/2014/main" id="{F2D72159-7638-450F-B1C1-1B0AD57B349E}"/>
              </a:ext>
            </a:extLst>
          </p:cNvPr>
          <p:cNvSpPr txBox="1">
            <a:spLocks/>
          </p:cNvSpPr>
          <p:nvPr/>
        </p:nvSpPr>
        <p:spPr>
          <a:xfrm>
            <a:off x="914400" y="1143000"/>
            <a:ext cx="7696200" cy="609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a:t>LOG FRAME ABRIDGED </a:t>
            </a:r>
            <a:endParaRPr lang="en-GB" dirty="0"/>
          </a:p>
          <a:p>
            <a:endParaRPr lang="en-GB" sz="3600" dirty="0"/>
          </a:p>
        </p:txBody>
      </p:sp>
    </p:spTree>
    <p:extLst>
      <p:ext uri="{BB962C8B-B14F-4D97-AF65-F5344CB8AC3E}">
        <p14:creationId xmlns:p14="http://schemas.microsoft.com/office/powerpoint/2010/main" val="26180138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6B9788A-C371-4E42-BCC5-EBFEAB2015B6}"/>
              </a:ext>
            </a:extLst>
          </p:cNvPr>
          <p:cNvGraphicFramePr>
            <a:graphicFrameLocks noGrp="1"/>
          </p:cNvGraphicFramePr>
          <p:nvPr>
            <p:extLst>
              <p:ext uri="{D42A27DB-BD31-4B8C-83A1-F6EECF244321}">
                <p14:modId xmlns:p14="http://schemas.microsoft.com/office/powerpoint/2010/main" val="1595219844"/>
              </p:ext>
            </p:extLst>
          </p:nvPr>
        </p:nvGraphicFramePr>
        <p:xfrm>
          <a:off x="304800" y="2057400"/>
          <a:ext cx="8378687" cy="4389120"/>
        </p:xfrm>
        <a:graphic>
          <a:graphicData uri="http://schemas.openxmlformats.org/drawingml/2006/table">
            <a:tbl>
              <a:tblPr/>
              <a:tblGrid>
                <a:gridCol w="2669211">
                  <a:extLst>
                    <a:ext uri="{9D8B030D-6E8A-4147-A177-3AD203B41FA5}">
                      <a16:colId xmlns:a16="http://schemas.microsoft.com/office/drawing/2014/main" val="4017580885"/>
                    </a:ext>
                  </a:extLst>
                </a:gridCol>
                <a:gridCol w="5709476">
                  <a:extLst>
                    <a:ext uri="{9D8B030D-6E8A-4147-A177-3AD203B41FA5}">
                      <a16:colId xmlns:a16="http://schemas.microsoft.com/office/drawing/2014/main" val="3026041812"/>
                    </a:ext>
                  </a:extLst>
                </a:gridCol>
              </a:tblGrid>
              <a:tr h="243268">
                <a:tc>
                  <a:txBody>
                    <a:bodyPr/>
                    <a:lstStyle/>
                    <a:p>
                      <a:pPr algn="l" fontAlgn="t"/>
                      <a:r>
                        <a:rPr lang="en-GB" sz="2000" b="1" i="0" u="none" strike="noStrike">
                          <a:solidFill>
                            <a:srgbClr val="000000"/>
                          </a:solidFill>
                          <a:effectLst/>
                          <a:latin typeface="Calibri" panose="020F0502020204030204" pitchFamily="34" charset="0"/>
                        </a:rPr>
                        <a:t>OP4.2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just" fontAlgn="t"/>
                      <a:r>
                        <a:rPr lang="en-GB" sz="1800" b="1" i="0" u="none" strike="noStrike" dirty="0">
                          <a:solidFill>
                            <a:srgbClr val="000000"/>
                          </a:solidFill>
                          <a:effectLst/>
                          <a:latin typeface="Calibri" panose="020F0502020204030204" pitchFamily="34" charset="0"/>
                        </a:rPr>
                        <a:t>Gender-sensitive decision support tools to assess technology-associated risks and opportunities are available for use by project partners.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4025919498"/>
                  </a:ext>
                </a:extLst>
              </a:tr>
              <a:tr h="321113">
                <a:tc>
                  <a:txBody>
                    <a:bodyPr/>
                    <a:lstStyle/>
                    <a:p>
                      <a:pPr algn="l" fontAlgn="ctr"/>
                      <a:r>
                        <a:rPr lang="en-GB" sz="1800" b="0" i="0" u="none" strike="noStrike" dirty="0">
                          <a:solidFill>
                            <a:srgbClr val="000000"/>
                          </a:solidFill>
                          <a:effectLst/>
                          <a:latin typeface="Calibri" panose="020F0502020204030204" pitchFamily="34" charset="0"/>
                        </a:rPr>
                        <a:t>OP4.2.1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800" b="0" i="0" u="none" strike="noStrike">
                          <a:solidFill>
                            <a:srgbClr val="000000"/>
                          </a:solidFill>
                          <a:effectLst/>
                          <a:latin typeface="Calibri" panose="020F0502020204030204" pitchFamily="34" charset="0"/>
                        </a:rPr>
                        <a:t>Number of gender-sensitive decision support tools available for farmers to access technology-associated risks and opportunities developed, tested and launched.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5927734"/>
                  </a:ext>
                </a:extLst>
              </a:tr>
              <a:tr h="243268">
                <a:tc>
                  <a:txBody>
                    <a:bodyPr/>
                    <a:lstStyle/>
                    <a:p>
                      <a:pPr algn="l" fontAlgn="ctr"/>
                      <a:r>
                        <a:rPr lang="en-GB" sz="1800" b="0" i="0" u="none" strike="noStrike">
                          <a:solidFill>
                            <a:srgbClr val="000000"/>
                          </a:solidFill>
                          <a:effectLst/>
                          <a:latin typeface="Calibri" panose="020F0502020204030204" pitchFamily="34" charset="0"/>
                        </a:rPr>
                        <a:t>OP4.2.2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800" b="0" i="0" u="none" strike="noStrike">
                          <a:solidFill>
                            <a:srgbClr val="000000"/>
                          </a:solidFill>
                          <a:effectLst/>
                          <a:latin typeface="Calibri" panose="020F0502020204030204" pitchFamily="34" charset="0"/>
                        </a:rPr>
                        <a:t>Number of project partners who had access and used the tools.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4863432"/>
                  </a:ext>
                </a:extLst>
              </a:tr>
              <a:tr h="243268">
                <a:tc>
                  <a:txBody>
                    <a:bodyPr/>
                    <a:lstStyle/>
                    <a:p>
                      <a:pPr algn="l" fontAlgn="ctr"/>
                      <a:r>
                        <a:rPr lang="en-GB" sz="2000" b="1" i="0" u="none" strike="noStrike">
                          <a:solidFill>
                            <a:srgbClr val="000000"/>
                          </a:solidFill>
                          <a:effectLst/>
                          <a:latin typeface="Calibri" panose="020F0502020204030204" pitchFamily="34" charset="0"/>
                        </a:rPr>
                        <a:t>OP4.3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just" fontAlgn="ctr"/>
                      <a:r>
                        <a:rPr lang="en-GB" sz="1800" b="1" i="0" u="none" strike="noStrike" dirty="0">
                          <a:solidFill>
                            <a:srgbClr val="000000"/>
                          </a:solidFill>
                          <a:effectLst/>
                          <a:latin typeface="Calibri" panose="020F0502020204030204" pitchFamily="34" charset="0"/>
                        </a:rPr>
                        <a:t>An updated framework for monitoring technology adoption to be used by the project team and scaling partners available and accessible.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4260074556"/>
                  </a:ext>
                </a:extLst>
              </a:tr>
              <a:tr h="243268">
                <a:tc>
                  <a:txBody>
                    <a:bodyPr/>
                    <a:lstStyle/>
                    <a:p>
                      <a:pPr algn="l" fontAlgn="ctr"/>
                      <a:r>
                        <a:rPr lang="en-GB" sz="1800" b="0" i="0" u="none" strike="noStrike">
                          <a:solidFill>
                            <a:srgbClr val="000000"/>
                          </a:solidFill>
                          <a:effectLst/>
                          <a:latin typeface="Calibri" panose="020F0502020204030204" pitchFamily="34" charset="0"/>
                        </a:rPr>
                        <a:t>OP4.3.1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800" b="0" i="0" u="none" strike="noStrike">
                          <a:solidFill>
                            <a:srgbClr val="000000"/>
                          </a:solidFill>
                          <a:effectLst/>
                          <a:latin typeface="Calibri" panose="020F0502020204030204" pitchFamily="34" charset="0"/>
                        </a:rPr>
                        <a:t>Number of project team members and scaling partners who use the framework developed by IFPRI to monitor technology adoption.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4308377"/>
                  </a:ext>
                </a:extLst>
              </a:tr>
              <a:tr h="243268">
                <a:tc>
                  <a:txBody>
                    <a:bodyPr/>
                    <a:lstStyle/>
                    <a:p>
                      <a:pPr algn="l" fontAlgn="ctr"/>
                      <a:r>
                        <a:rPr lang="en-GB" sz="1800" b="0" i="0" u="none" strike="noStrike">
                          <a:solidFill>
                            <a:srgbClr val="000000"/>
                          </a:solidFill>
                          <a:effectLst/>
                          <a:latin typeface="Calibri" panose="020F0502020204030204" pitchFamily="34" charset="0"/>
                        </a:rPr>
                        <a:t>OP4.3.2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800" b="0" i="0" u="none" strike="noStrike" dirty="0">
                          <a:solidFill>
                            <a:srgbClr val="000000"/>
                          </a:solidFill>
                          <a:effectLst/>
                          <a:latin typeface="Calibri" panose="020F0502020204030204" pitchFamily="34" charset="0"/>
                        </a:rPr>
                        <a:t>Number of reports received from project members and scaling partners.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589064"/>
                  </a:ext>
                </a:extLst>
              </a:tr>
            </a:tbl>
          </a:graphicData>
        </a:graphic>
      </p:graphicFrame>
      <p:sp>
        <p:nvSpPr>
          <p:cNvPr id="6" name="Text Placeholder 1">
            <a:extLst>
              <a:ext uri="{FF2B5EF4-FFF2-40B4-BE49-F238E27FC236}">
                <a16:creationId xmlns:a16="http://schemas.microsoft.com/office/drawing/2014/main" id="{F0107D14-B321-4DDF-8F8A-9B7FB11D7F5C}"/>
              </a:ext>
            </a:extLst>
          </p:cNvPr>
          <p:cNvSpPr txBox="1">
            <a:spLocks/>
          </p:cNvSpPr>
          <p:nvPr/>
        </p:nvSpPr>
        <p:spPr>
          <a:xfrm>
            <a:off x="914400" y="1143000"/>
            <a:ext cx="7696200" cy="609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a:t>LOG FRAME ABRIDGED </a:t>
            </a:r>
            <a:endParaRPr lang="en-GB" dirty="0"/>
          </a:p>
          <a:p>
            <a:endParaRPr lang="en-GB" sz="3600" dirty="0"/>
          </a:p>
        </p:txBody>
      </p:sp>
    </p:spTree>
    <p:extLst>
      <p:ext uri="{BB962C8B-B14F-4D97-AF65-F5344CB8AC3E}">
        <p14:creationId xmlns:p14="http://schemas.microsoft.com/office/powerpoint/2010/main" val="6960915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6D0A0-5A34-4AC6-96F2-23591A8F2A8C}"/>
              </a:ext>
            </a:extLst>
          </p:cNvPr>
          <p:cNvSpPr>
            <a:spLocks noGrp="1"/>
          </p:cNvSpPr>
          <p:nvPr>
            <p:ph type="title"/>
          </p:nvPr>
        </p:nvSpPr>
        <p:spPr/>
        <p:txBody>
          <a:bodyPr/>
          <a:lstStyle/>
          <a:p>
            <a:endParaRPr lang="en-GB" dirty="0"/>
          </a:p>
        </p:txBody>
      </p:sp>
      <p:graphicFrame>
        <p:nvGraphicFramePr>
          <p:cNvPr id="3" name="Table 2">
            <a:extLst>
              <a:ext uri="{FF2B5EF4-FFF2-40B4-BE49-F238E27FC236}">
                <a16:creationId xmlns:a16="http://schemas.microsoft.com/office/drawing/2014/main" id="{BA2CAABF-C4B0-48FE-85F2-E0B8E8B83F04}"/>
              </a:ext>
            </a:extLst>
          </p:cNvPr>
          <p:cNvGraphicFramePr>
            <a:graphicFrameLocks noGrp="1"/>
          </p:cNvGraphicFramePr>
          <p:nvPr>
            <p:extLst>
              <p:ext uri="{D42A27DB-BD31-4B8C-83A1-F6EECF244321}">
                <p14:modId xmlns:p14="http://schemas.microsoft.com/office/powerpoint/2010/main" val="2378500649"/>
              </p:ext>
            </p:extLst>
          </p:nvPr>
        </p:nvGraphicFramePr>
        <p:xfrm>
          <a:off x="493543" y="497937"/>
          <a:ext cx="8229599" cy="5862125"/>
        </p:xfrm>
        <a:graphic>
          <a:graphicData uri="http://schemas.openxmlformats.org/drawingml/2006/table">
            <a:tbl>
              <a:tblPr>
                <a:tableStyleId>{5C22544A-7EE6-4342-B048-85BDC9FD1C3A}</a:tableStyleId>
              </a:tblPr>
              <a:tblGrid>
                <a:gridCol w="1028700">
                  <a:extLst>
                    <a:ext uri="{9D8B030D-6E8A-4147-A177-3AD203B41FA5}">
                      <a16:colId xmlns:a16="http://schemas.microsoft.com/office/drawing/2014/main" val="3082062403"/>
                    </a:ext>
                  </a:extLst>
                </a:gridCol>
                <a:gridCol w="1028700">
                  <a:extLst>
                    <a:ext uri="{9D8B030D-6E8A-4147-A177-3AD203B41FA5}">
                      <a16:colId xmlns:a16="http://schemas.microsoft.com/office/drawing/2014/main" val="3277848342"/>
                    </a:ext>
                  </a:extLst>
                </a:gridCol>
                <a:gridCol w="1028700">
                  <a:extLst>
                    <a:ext uri="{9D8B030D-6E8A-4147-A177-3AD203B41FA5}">
                      <a16:colId xmlns:a16="http://schemas.microsoft.com/office/drawing/2014/main" val="3371167215"/>
                    </a:ext>
                  </a:extLst>
                </a:gridCol>
                <a:gridCol w="1028700">
                  <a:extLst>
                    <a:ext uri="{9D8B030D-6E8A-4147-A177-3AD203B41FA5}">
                      <a16:colId xmlns:a16="http://schemas.microsoft.com/office/drawing/2014/main" val="5327310"/>
                    </a:ext>
                  </a:extLst>
                </a:gridCol>
                <a:gridCol w="4114799">
                  <a:extLst>
                    <a:ext uri="{9D8B030D-6E8A-4147-A177-3AD203B41FA5}">
                      <a16:colId xmlns:a16="http://schemas.microsoft.com/office/drawing/2014/main" val="353575491"/>
                    </a:ext>
                  </a:extLst>
                </a:gridCol>
              </a:tblGrid>
              <a:tr h="387730">
                <a:tc gridSpan="4">
                  <a:txBody>
                    <a:bodyPr/>
                    <a:lstStyle/>
                    <a:p>
                      <a:pPr algn="l" fontAlgn="t"/>
                      <a:r>
                        <a:rPr lang="en-GB" sz="1800" b="1" u="none" strike="noStrike" dirty="0">
                          <a:effectLst/>
                          <a:highlight>
                            <a:srgbClr val="00FF00"/>
                          </a:highlight>
                        </a:rPr>
                        <a:t>Management practice or technology type (double-counting allowed)-EG.3.2-25</a:t>
                      </a:r>
                      <a:endParaRPr lang="en-GB" sz="1800" b="1" i="0" u="none" strike="noStrike" dirty="0">
                        <a:solidFill>
                          <a:srgbClr val="FF0000"/>
                        </a:solidFill>
                        <a:effectLst/>
                        <a:highlight>
                          <a:srgbClr val="00FF00"/>
                        </a:highligh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b="1" u="none" strike="noStrike" dirty="0">
                          <a:effectLst/>
                          <a:highlight>
                            <a:srgbClr val="00FF00"/>
                          </a:highlight>
                        </a:rPr>
                        <a:t>Management practice or technology type (double-counting allowed)-EG.3.2-24 </a:t>
                      </a:r>
                      <a:endParaRPr lang="en-GB" sz="1800" b="1" i="0" u="none" strike="noStrike" dirty="0">
                        <a:solidFill>
                          <a:srgbClr val="FF0000"/>
                        </a:solidFill>
                        <a:effectLst/>
                        <a:highlight>
                          <a:srgbClr val="00FF00"/>
                        </a:highlight>
                        <a:latin typeface="Calibri" panose="020F0502020204030204" pitchFamily="34" charset="0"/>
                      </a:endParaRPr>
                    </a:p>
                  </a:txBody>
                  <a:tcPr marL="5965" marR="5965" marT="5965" marB="0"/>
                </a:tc>
                <a:extLst>
                  <a:ext uri="{0D108BD9-81ED-4DB2-BD59-A6C34878D82A}">
                    <a16:rowId xmlns:a16="http://schemas.microsoft.com/office/drawing/2014/main" val="3506539599"/>
                  </a:ext>
                </a:extLst>
              </a:tr>
              <a:tr h="141969">
                <a:tc gridSpan="4">
                  <a:txBody>
                    <a:bodyPr/>
                    <a:lstStyle/>
                    <a:p>
                      <a:pPr algn="l" fontAlgn="t"/>
                      <a:r>
                        <a:rPr lang="en-GB" sz="1800" u="none" strike="noStrike" dirty="0">
                          <a:effectLst/>
                        </a:rPr>
                        <a:t>Crop genetics</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dirty="0">
                          <a:effectLst/>
                        </a:rPr>
                        <a:t>Crop genetics</a:t>
                      </a:r>
                      <a:endParaRPr lang="en-GB" sz="1800" b="0" i="0" u="none" strike="noStrike" dirty="0">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782068827"/>
                  </a:ext>
                </a:extLst>
              </a:tr>
              <a:tr h="141969">
                <a:tc gridSpan="4">
                  <a:txBody>
                    <a:bodyPr/>
                    <a:lstStyle/>
                    <a:p>
                      <a:pPr algn="l" fontAlgn="t"/>
                      <a:r>
                        <a:rPr lang="en-GB" sz="1800" u="none" strike="noStrike" dirty="0">
                          <a:effectLst/>
                        </a:rPr>
                        <a:t>Cultural practices</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Cultural practices</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734407423"/>
                  </a:ext>
                </a:extLst>
              </a:tr>
              <a:tr h="141969">
                <a:tc gridSpan="4">
                  <a:txBody>
                    <a:bodyPr/>
                    <a:lstStyle/>
                    <a:p>
                      <a:pPr algn="l" fontAlgn="t"/>
                      <a:r>
                        <a:rPr lang="en-GB" sz="1800" u="none" strike="noStrike" dirty="0">
                          <a:effectLst/>
                        </a:rPr>
                        <a:t>Livestock management</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Livestock management</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416256087"/>
                  </a:ext>
                </a:extLst>
              </a:tr>
              <a:tr h="141969">
                <a:tc gridSpan="4">
                  <a:txBody>
                    <a:bodyPr/>
                    <a:lstStyle/>
                    <a:p>
                      <a:pPr algn="l" fontAlgn="t"/>
                      <a:r>
                        <a:rPr lang="en-GB" sz="1800" u="none" strike="noStrike" dirty="0">
                          <a:effectLst/>
                        </a:rPr>
                        <a:t>Wild-caught fisheries management</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Wild-caught fisheries management</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2237083778"/>
                  </a:ext>
                </a:extLst>
              </a:tr>
              <a:tr h="141969">
                <a:tc gridSpan="4">
                  <a:txBody>
                    <a:bodyPr/>
                    <a:lstStyle/>
                    <a:p>
                      <a:pPr algn="l" fontAlgn="t"/>
                      <a:r>
                        <a:rPr lang="en-GB" sz="1800" u="none" strike="noStrike" dirty="0">
                          <a:effectLst/>
                        </a:rPr>
                        <a:t>Aquaculture management</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Aquaculture management</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628783592"/>
                  </a:ext>
                </a:extLst>
              </a:tr>
              <a:tr h="235024">
                <a:tc gridSpan="4">
                  <a:txBody>
                    <a:bodyPr/>
                    <a:lstStyle/>
                    <a:p>
                      <a:pPr algn="l" fontAlgn="t"/>
                      <a:r>
                        <a:rPr lang="en-GB" sz="1800" u="none" strike="noStrike" dirty="0">
                          <a:effectLst/>
                        </a:rPr>
                        <a:t>Natural resource or ecosystem management</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Natural resource or ecosystem management</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2520621887"/>
                  </a:ext>
                </a:extLst>
              </a:tr>
              <a:tr h="141969">
                <a:tc gridSpan="4">
                  <a:txBody>
                    <a:bodyPr/>
                    <a:lstStyle/>
                    <a:p>
                      <a:pPr algn="l" fontAlgn="t"/>
                      <a:r>
                        <a:rPr lang="en-GB" sz="1800" u="none" strike="noStrike" dirty="0">
                          <a:effectLst/>
                        </a:rPr>
                        <a:t>Pest and disease management</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Pest and disease management</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1133854997"/>
                  </a:ext>
                </a:extLst>
              </a:tr>
              <a:tr h="141969">
                <a:tc gridSpan="4">
                  <a:txBody>
                    <a:bodyPr/>
                    <a:lstStyle/>
                    <a:p>
                      <a:pPr algn="l" fontAlgn="t"/>
                      <a:r>
                        <a:rPr lang="en-GB" sz="1800" u="none" strike="noStrike" dirty="0">
                          <a:effectLst/>
                        </a:rPr>
                        <a:t>Soil-related fertility and conservation</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Soil-related fertility and conservation</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4019933821"/>
                  </a:ext>
                </a:extLst>
              </a:tr>
              <a:tr h="141969">
                <a:tc gridSpan="4">
                  <a:txBody>
                    <a:bodyPr/>
                    <a:lstStyle/>
                    <a:p>
                      <a:pPr algn="l" fontAlgn="t"/>
                      <a:r>
                        <a:rPr lang="en-GB" sz="1800" u="none" strike="noStrike" dirty="0">
                          <a:effectLst/>
                        </a:rPr>
                        <a:t>Irrigation</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Irrigation</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1295034385"/>
                  </a:ext>
                </a:extLst>
              </a:tr>
              <a:tr h="268428">
                <a:tc gridSpan="4">
                  <a:txBody>
                    <a:bodyPr/>
                    <a:lstStyle/>
                    <a:p>
                      <a:pPr algn="l" fontAlgn="t"/>
                      <a:r>
                        <a:rPr lang="en-GB" sz="1800" u="none" strike="noStrike" dirty="0">
                          <a:effectLst/>
                        </a:rPr>
                        <a:t>Agriculture water management-non-irrigation based</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dirty="0">
                          <a:effectLst/>
                        </a:rPr>
                        <a:t>Agriculture water management-non-irrigation based</a:t>
                      </a:r>
                      <a:endParaRPr lang="en-GB" sz="1800" b="0" i="0" u="none" strike="noStrike" dirty="0">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1943314607"/>
                  </a:ext>
                </a:extLst>
              </a:tr>
              <a:tr h="141969">
                <a:tc gridSpan="4">
                  <a:txBody>
                    <a:bodyPr/>
                    <a:lstStyle/>
                    <a:p>
                      <a:pPr algn="l" fontAlgn="t"/>
                      <a:r>
                        <a:rPr lang="en-GB" sz="1800" u="none" strike="noStrike" dirty="0">
                          <a:effectLst/>
                        </a:rPr>
                        <a:t>Climate mitigation</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Climate mitigation</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2690368486"/>
                  </a:ext>
                </a:extLst>
              </a:tr>
              <a:tr h="235024">
                <a:tc gridSpan="4">
                  <a:txBody>
                    <a:bodyPr/>
                    <a:lstStyle/>
                    <a:p>
                      <a:pPr algn="l" fontAlgn="t"/>
                      <a:r>
                        <a:rPr lang="en-GB" sz="1800" u="none" strike="noStrike" dirty="0">
                          <a:effectLst/>
                        </a:rPr>
                        <a:t>Climate adaptation/climate risk management</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Climate adaptation/climate risk management</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3690278973"/>
                  </a:ext>
                </a:extLst>
              </a:tr>
              <a:tr h="141969">
                <a:tc gridSpan="4">
                  <a:txBody>
                    <a:bodyPr/>
                    <a:lstStyle/>
                    <a:p>
                      <a:pPr algn="l" fontAlgn="t"/>
                      <a:r>
                        <a:rPr lang="en-GB" sz="1800" u="none" strike="noStrike" dirty="0">
                          <a:effectLst/>
                        </a:rPr>
                        <a:t>Other </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a:effectLst/>
                        </a:rPr>
                        <a:t>Marketing and distribution</a:t>
                      </a:r>
                      <a:endParaRPr lang="en-GB" sz="1800" b="0" i="0" u="none" strike="noStrike">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2477172989"/>
                  </a:ext>
                </a:extLst>
              </a:tr>
              <a:tr h="141969">
                <a:tc gridSpan="4">
                  <a:txBody>
                    <a:bodyPr/>
                    <a:lstStyle/>
                    <a:p>
                      <a:pPr algn="l" fontAlgn="t"/>
                      <a:r>
                        <a:rPr lang="en-GB" sz="1800" u="none" strike="noStrike" dirty="0">
                          <a:effectLst/>
                        </a:rPr>
                        <a:t>Disaggregates Not Available</a:t>
                      </a:r>
                      <a:endParaRPr lang="en-GB" sz="1800" b="0" i="0" u="none" strike="noStrike" dirty="0">
                        <a:solidFill>
                          <a:srgbClr val="000000"/>
                        </a:solidFill>
                        <a:effectLst/>
                        <a:latin typeface="Calibri" panose="020F0502020204030204" pitchFamily="34" charset="0"/>
                      </a:endParaRPr>
                    </a:p>
                  </a:txBody>
                  <a:tcPr marL="5965" marR="5965" marT="5965" marB="0"/>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t"/>
                      <a:r>
                        <a:rPr lang="en-GB" sz="1800" u="none" strike="noStrike" dirty="0">
                          <a:effectLst/>
                        </a:rPr>
                        <a:t>Post-harvest handling and storage</a:t>
                      </a:r>
                      <a:endParaRPr lang="en-GB" sz="1800" b="0" i="0" u="none" strike="noStrike" dirty="0">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2791519924"/>
                  </a:ext>
                </a:extLst>
              </a:tr>
              <a:tr h="141969">
                <a:tc>
                  <a:txBody>
                    <a:bodyPr/>
                    <a:lstStyle/>
                    <a:p>
                      <a:pPr algn="l" fontAlgn="t"/>
                      <a:r>
                        <a:rPr lang="en-GB" sz="1800" u="none" strike="noStrike" dirty="0">
                          <a:effectLst/>
                        </a:rPr>
                        <a:t> </a:t>
                      </a:r>
                      <a:endParaRPr lang="en-GB" sz="1800" b="0" i="0" u="none" strike="noStrike" dirty="0">
                        <a:solidFill>
                          <a:srgbClr val="000000"/>
                        </a:solidFill>
                        <a:effectLst/>
                        <a:latin typeface="Calibri" panose="020F0502020204030204" pitchFamily="34" charset="0"/>
                      </a:endParaRPr>
                    </a:p>
                  </a:txBody>
                  <a:tcPr marL="5965" marR="5965" marT="5965" marB="0"/>
                </a:tc>
                <a:tc>
                  <a:txBody>
                    <a:bodyPr/>
                    <a:lstStyle/>
                    <a:p>
                      <a:pPr algn="l" fontAlgn="t"/>
                      <a:r>
                        <a:rPr lang="en-GB" sz="1800" u="none" strike="noStrike">
                          <a:effectLst/>
                        </a:rPr>
                        <a:t> </a:t>
                      </a:r>
                      <a:endParaRPr lang="en-GB" sz="1800" b="0" i="0" u="none" strike="noStrike">
                        <a:solidFill>
                          <a:srgbClr val="000000"/>
                        </a:solidFill>
                        <a:effectLst/>
                        <a:latin typeface="Calibri" panose="020F0502020204030204" pitchFamily="34" charset="0"/>
                      </a:endParaRPr>
                    </a:p>
                  </a:txBody>
                  <a:tcPr marL="5965" marR="5965" marT="5965" marB="0"/>
                </a:tc>
                <a:tc>
                  <a:txBody>
                    <a:bodyPr/>
                    <a:lstStyle/>
                    <a:p>
                      <a:pPr algn="l" fontAlgn="t"/>
                      <a:r>
                        <a:rPr lang="en-GB" sz="1800" u="none" strike="noStrike">
                          <a:effectLst/>
                        </a:rPr>
                        <a:t> </a:t>
                      </a:r>
                      <a:endParaRPr lang="en-GB" sz="1800" b="0" i="0" u="none" strike="noStrike">
                        <a:solidFill>
                          <a:srgbClr val="000000"/>
                        </a:solidFill>
                        <a:effectLst/>
                        <a:latin typeface="Calibri" panose="020F0502020204030204" pitchFamily="34" charset="0"/>
                      </a:endParaRPr>
                    </a:p>
                  </a:txBody>
                  <a:tcPr marL="5965" marR="5965" marT="5965" marB="0"/>
                </a:tc>
                <a:tc>
                  <a:txBody>
                    <a:bodyPr/>
                    <a:lstStyle/>
                    <a:p>
                      <a:pPr algn="l" fontAlgn="t"/>
                      <a:r>
                        <a:rPr lang="en-GB" sz="1800" u="none" strike="noStrike">
                          <a:effectLst/>
                        </a:rPr>
                        <a:t> </a:t>
                      </a:r>
                      <a:endParaRPr lang="en-GB" sz="1800" b="0" i="0" u="none" strike="noStrike">
                        <a:solidFill>
                          <a:srgbClr val="000000"/>
                        </a:solidFill>
                        <a:effectLst/>
                        <a:latin typeface="Calibri" panose="020F0502020204030204" pitchFamily="34" charset="0"/>
                      </a:endParaRPr>
                    </a:p>
                  </a:txBody>
                  <a:tcPr marL="5965" marR="5965" marT="5965" marB="0"/>
                </a:tc>
                <a:tc>
                  <a:txBody>
                    <a:bodyPr/>
                    <a:lstStyle/>
                    <a:p>
                      <a:pPr algn="l" fontAlgn="t"/>
                      <a:r>
                        <a:rPr lang="en-GB" sz="1800" u="none" strike="noStrike" dirty="0">
                          <a:effectLst/>
                        </a:rPr>
                        <a:t>Value-added processing</a:t>
                      </a:r>
                      <a:endParaRPr lang="en-GB" sz="1800" b="0" i="0" u="none" strike="noStrike" dirty="0">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2157884082"/>
                  </a:ext>
                </a:extLst>
              </a:tr>
              <a:tr h="141969">
                <a:tc>
                  <a:txBody>
                    <a:bodyPr/>
                    <a:lstStyle/>
                    <a:p>
                      <a:pPr algn="l" fontAlgn="b"/>
                      <a:r>
                        <a:rPr lang="en-GB" sz="1600" u="none" strike="noStrike" dirty="0">
                          <a:effectLst/>
                        </a:rPr>
                        <a:t> </a:t>
                      </a:r>
                      <a:endParaRPr lang="en-GB" sz="1600" b="0" i="0" u="none" strike="noStrike" dirty="0">
                        <a:solidFill>
                          <a:srgbClr val="000000"/>
                        </a:solidFill>
                        <a:effectLst/>
                        <a:latin typeface="Calibri" panose="020F0502020204030204" pitchFamily="34" charset="0"/>
                      </a:endParaRPr>
                    </a:p>
                  </a:txBody>
                  <a:tcPr marL="5965" marR="5965" marT="5965" marB="0" anchor="b"/>
                </a:tc>
                <a:tc>
                  <a:txBody>
                    <a:bodyPr/>
                    <a:lstStyle/>
                    <a:p>
                      <a:pPr algn="l" fontAlgn="b"/>
                      <a:r>
                        <a:rPr lang="en-GB" sz="1600" u="none" strike="noStrike" dirty="0">
                          <a:effectLst/>
                        </a:rPr>
                        <a:t> </a:t>
                      </a:r>
                      <a:endParaRPr lang="en-GB" sz="1600" b="0" i="0" u="none" strike="noStrike" dirty="0">
                        <a:solidFill>
                          <a:srgbClr val="000000"/>
                        </a:solidFill>
                        <a:effectLst/>
                        <a:latin typeface="Calibri" panose="020F0502020204030204" pitchFamily="34" charset="0"/>
                      </a:endParaRPr>
                    </a:p>
                  </a:txBody>
                  <a:tcPr marL="5965" marR="5965" marT="5965" marB="0" anchor="b"/>
                </a:tc>
                <a:tc>
                  <a:txBody>
                    <a:bodyPr/>
                    <a:lstStyle/>
                    <a:p>
                      <a:pPr algn="l" fontAlgn="b"/>
                      <a:r>
                        <a:rPr lang="en-GB" sz="1600" u="none" strike="noStrike" dirty="0">
                          <a:effectLst/>
                        </a:rPr>
                        <a:t> </a:t>
                      </a:r>
                      <a:endParaRPr lang="en-GB" sz="1600" b="0" i="0" u="none" strike="noStrike" dirty="0">
                        <a:solidFill>
                          <a:srgbClr val="000000"/>
                        </a:solidFill>
                        <a:effectLst/>
                        <a:latin typeface="Calibri" panose="020F0502020204030204" pitchFamily="34" charset="0"/>
                      </a:endParaRPr>
                    </a:p>
                  </a:txBody>
                  <a:tcPr marL="5965" marR="5965" marT="5965" marB="0" anchor="b"/>
                </a:tc>
                <a:tc>
                  <a:txBody>
                    <a:bodyPr/>
                    <a:lstStyle/>
                    <a:p>
                      <a:pPr algn="l" fontAlgn="b"/>
                      <a:r>
                        <a:rPr lang="en-GB" sz="1600" u="none" strike="noStrike" dirty="0">
                          <a:effectLst/>
                        </a:rPr>
                        <a:t> </a:t>
                      </a:r>
                      <a:endParaRPr lang="en-GB" sz="1600" b="0" i="0" u="none" strike="noStrike" dirty="0">
                        <a:solidFill>
                          <a:srgbClr val="000000"/>
                        </a:solidFill>
                        <a:effectLst/>
                        <a:latin typeface="Calibri" panose="020F0502020204030204" pitchFamily="34" charset="0"/>
                      </a:endParaRPr>
                    </a:p>
                  </a:txBody>
                  <a:tcPr marL="5965" marR="5965" marT="5965" marB="0" anchor="b"/>
                </a:tc>
                <a:tc>
                  <a:txBody>
                    <a:bodyPr/>
                    <a:lstStyle/>
                    <a:p>
                      <a:pPr algn="l" fontAlgn="t"/>
                      <a:r>
                        <a:rPr lang="en-GB" sz="1800" u="none" strike="noStrike" dirty="0">
                          <a:effectLst/>
                        </a:rPr>
                        <a:t>Other </a:t>
                      </a:r>
                      <a:endParaRPr lang="en-GB" sz="1800" b="0" i="0" u="none" strike="noStrike" dirty="0">
                        <a:solidFill>
                          <a:srgbClr val="000000"/>
                        </a:solidFill>
                        <a:effectLst/>
                        <a:latin typeface="Calibri" panose="020F0502020204030204" pitchFamily="34" charset="0"/>
                      </a:endParaRPr>
                    </a:p>
                  </a:txBody>
                  <a:tcPr marL="5965" marR="5965" marT="5965" marB="0"/>
                </a:tc>
                <a:extLst>
                  <a:ext uri="{0D108BD9-81ED-4DB2-BD59-A6C34878D82A}">
                    <a16:rowId xmlns:a16="http://schemas.microsoft.com/office/drawing/2014/main" val="1168678359"/>
                  </a:ext>
                </a:extLst>
              </a:tr>
            </a:tbl>
          </a:graphicData>
        </a:graphic>
      </p:graphicFrame>
    </p:spTree>
    <p:extLst>
      <p:ext uri="{BB962C8B-B14F-4D97-AF65-F5344CB8AC3E}">
        <p14:creationId xmlns:p14="http://schemas.microsoft.com/office/powerpoint/2010/main" val="2317359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52CF0-4395-425C-A282-CA31BCEADC14}"/>
              </a:ext>
            </a:extLst>
          </p:cNvPr>
          <p:cNvSpPr>
            <a:spLocks noGrp="1"/>
          </p:cNvSpPr>
          <p:nvPr>
            <p:ph type="title"/>
          </p:nvPr>
        </p:nvSpPr>
        <p:spPr>
          <a:xfrm>
            <a:off x="228600" y="2971800"/>
            <a:ext cx="8229600" cy="1143000"/>
          </a:xfrm>
        </p:spPr>
        <p:txBody>
          <a:bodyPr/>
          <a:lstStyle/>
          <a:p>
            <a:r>
              <a:rPr lang="fr-FR" dirty="0"/>
              <a:t>M&amp;E Tools </a:t>
            </a:r>
          </a:p>
        </p:txBody>
      </p:sp>
    </p:spTree>
    <p:extLst>
      <p:ext uri="{BB962C8B-B14F-4D97-AF65-F5344CB8AC3E}">
        <p14:creationId xmlns:p14="http://schemas.microsoft.com/office/powerpoint/2010/main" val="32547596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BEC18-65FA-45AE-8D20-50331770BC77}"/>
              </a:ext>
            </a:extLst>
          </p:cNvPr>
          <p:cNvSpPr>
            <a:spLocks noGrp="1"/>
          </p:cNvSpPr>
          <p:nvPr>
            <p:ph type="title"/>
          </p:nvPr>
        </p:nvSpPr>
        <p:spPr>
          <a:xfrm>
            <a:off x="457200" y="990600"/>
            <a:ext cx="8229600" cy="427038"/>
          </a:xfrm>
        </p:spPr>
        <p:txBody>
          <a:bodyPr>
            <a:noAutofit/>
          </a:bodyPr>
          <a:lstStyle/>
          <a:p>
            <a:pPr>
              <a:spcBef>
                <a:spcPct val="20000"/>
              </a:spcBef>
            </a:pPr>
            <a:r>
              <a:rPr lang="en-GB" sz="2400" b="1" dirty="0">
                <a:latin typeface="+mn-lt"/>
                <a:ea typeface="+mn-ea"/>
                <a:cs typeface="+mn-cs"/>
              </a:rPr>
              <a:t>BTTT: Project Information</a:t>
            </a:r>
          </a:p>
        </p:txBody>
      </p:sp>
      <p:graphicFrame>
        <p:nvGraphicFramePr>
          <p:cNvPr id="3" name="Table 2">
            <a:extLst>
              <a:ext uri="{FF2B5EF4-FFF2-40B4-BE49-F238E27FC236}">
                <a16:creationId xmlns:a16="http://schemas.microsoft.com/office/drawing/2014/main" id="{6C8DB02D-AF90-4375-8148-2AA6D8EF6449}"/>
              </a:ext>
            </a:extLst>
          </p:cNvPr>
          <p:cNvGraphicFramePr>
            <a:graphicFrameLocks noGrp="1"/>
          </p:cNvGraphicFramePr>
          <p:nvPr>
            <p:extLst>
              <p:ext uri="{D42A27DB-BD31-4B8C-83A1-F6EECF244321}">
                <p14:modId xmlns:p14="http://schemas.microsoft.com/office/powerpoint/2010/main" val="1698775223"/>
              </p:ext>
            </p:extLst>
          </p:nvPr>
        </p:nvGraphicFramePr>
        <p:xfrm>
          <a:off x="533400" y="1600200"/>
          <a:ext cx="8458197" cy="4250387"/>
        </p:xfrm>
        <a:graphic>
          <a:graphicData uri="http://schemas.openxmlformats.org/drawingml/2006/table">
            <a:tbl>
              <a:tblPr/>
              <a:tblGrid>
                <a:gridCol w="762000">
                  <a:extLst>
                    <a:ext uri="{9D8B030D-6E8A-4147-A177-3AD203B41FA5}">
                      <a16:colId xmlns:a16="http://schemas.microsoft.com/office/drawing/2014/main" val="714028575"/>
                    </a:ext>
                  </a:extLst>
                </a:gridCol>
                <a:gridCol w="231446">
                  <a:extLst>
                    <a:ext uri="{9D8B030D-6E8A-4147-A177-3AD203B41FA5}">
                      <a16:colId xmlns:a16="http://schemas.microsoft.com/office/drawing/2014/main" val="1186655981"/>
                    </a:ext>
                  </a:extLst>
                </a:gridCol>
                <a:gridCol w="731176">
                  <a:extLst>
                    <a:ext uri="{9D8B030D-6E8A-4147-A177-3AD203B41FA5}">
                      <a16:colId xmlns:a16="http://schemas.microsoft.com/office/drawing/2014/main" val="3157094787"/>
                    </a:ext>
                  </a:extLst>
                </a:gridCol>
                <a:gridCol w="381484">
                  <a:extLst>
                    <a:ext uri="{9D8B030D-6E8A-4147-A177-3AD203B41FA5}">
                      <a16:colId xmlns:a16="http://schemas.microsoft.com/office/drawing/2014/main" val="623195293"/>
                    </a:ext>
                  </a:extLst>
                </a:gridCol>
                <a:gridCol w="1104711">
                  <a:extLst>
                    <a:ext uri="{9D8B030D-6E8A-4147-A177-3AD203B41FA5}">
                      <a16:colId xmlns:a16="http://schemas.microsoft.com/office/drawing/2014/main" val="138449444"/>
                    </a:ext>
                  </a:extLst>
                </a:gridCol>
                <a:gridCol w="447050">
                  <a:extLst>
                    <a:ext uri="{9D8B030D-6E8A-4147-A177-3AD203B41FA5}">
                      <a16:colId xmlns:a16="http://schemas.microsoft.com/office/drawing/2014/main" val="2237376222"/>
                    </a:ext>
                  </a:extLst>
                </a:gridCol>
                <a:gridCol w="437116">
                  <a:extLst>
                    <a:ext uri="{9D8B030D-6E8A-4147-A177-3AD203B41FA5}">
                      <a16:colId xmlns:a16="http://schemas.microsoft.com/office/drawing/2014/main" val="3465218372"/>
                    </a:ext>
                  </a:extLst>
                </a:gridCol>
                <a:gridCol w="2137894">
                  <a:extLst>
                    <a:ext uri="{9D8B030D-6E8A-4147-A177-3AD203B41FA5}">
                      <a16:colId xmlns:a16="http://schemas.microsoft.com/office/drawing/2014/main" val="3236038920"/>
                    </a:ext>
                  </a:extLst>
                </a:gridCol>
                <a:gridCol w="222532">
                  <a:extLst>
                    <a:ext uri="{9D8B030D-6E8A-4147-A177-3AD203B41FA5}">
                      <a16:colId xmlns:a16="http://schemas.microsoft.com/office/drawing/2014/main" val="2828242561"/>
                    </a:ext>
                  </a:extLst>
                </a:gridCol>
                <a:gridCol w="222532">
                  <a:extLst>
                    <a:ext uri="{9D8B030D-6E8A-4147-A177-3AD203B41FA5}">
                      <a16:colId xmlns:a16="http://schemas.microsoft.com/office/drawing/2014/main" val="3420102974"/>
                    </a:ext>
                  </a:extLst>
                </a:gridCol>
                <a:gridCol w="222532">
                  <a:extLst>
                    <a:ext uri="{9D8B030D-6E8A-4147-A177-3AD203B41FA5}">
                      <a16:colId xmlns:a16="http://schemas.microsoft.com/office/drawing/2014/main" val="976603100"/>
                    </a:ext>
                  </a:extLst>
                </a:gridCol>
                <a:gridCol w="222532">
                  <a:extLst>
                    <a:ext uri="{9D8B030D-6E8A-4147-A177-3AD203B41FA5}">
                      <a16:colId xmlns:a16="http://schemas.microsoft.com/office/drawing/2014/main" val="331470683"/>
                    </a:ext>
                  </a:extLst>
                </a:gridCol>
                <a:gridCol w="222532">
                  <a:extLst>
                    <a:ext uri="{9D8B030D-6E8A-4147-A177-3AD203B41FA5}">
                      <a16:colId xmlns:a16="http://schemas.microsoft.com/office/drawing/2014/main" val="2109964595"/>
                    </a:ext>
                  </a:extLst>
                </a:gridCol>
                <a:gridCol w="222532">
                  <a:extLst>
                    <a:ext uri="{9D8B030D-6E8A-4147-A177-3AD203B41FA5}">
                      <a16:colId xmlns:a16="http://schemas.microsoft.com/office/drawing/2014/main" val="2925648219"/>
                    </a:ext>
                  </a:extLst>
                </a:gridCol>
                <a:gridCol w="222532">
                  <a:extLst>
                    <a:ext uri="{9D8B030D-6E8A-4147-A177-3AD203B41FA5}">
                      <a16:colId xmlns:a16="http://schemas.microsoft.com/office/drawing/2014/main" val="752558313"/>
                    </a:ext>
                  </a:extLst>
                </a:gridCol>
                <a:gridCol w="222532">
                  <a:extLst>
                    <a:ext uri="{9D8B030D-6E8A-4147-A177-3AD203B41FA5}">
                      <a16:colId xmlns:a16="http://schemas.microsoft.com/office/drawing/2014/main" val="3022450041"/>
                    </a:ext>
                  </a:extLst>
                </a:gridCol>
                <a:gridCol w="222532">
                  <a:extLst>
                    <a:ext uri="{9D8B030D-6E8A-4147-A177-3AD203B41FA5}">
                      <a16:colId xmlns:a16="http://schemas.microsoft.com/office/drawing/2014/main" val="3063894608"/>
                    </a:ext>
                  </a:extLst>
                </a:gridCol>
                <a:gridCol w="222532">
                  <a:extLst>
                    <a:ext uri="{9D8B030D-6E8A-4147-A177-3AD203B41FA5}">
                      <a16:colId xmlns:a16="http://schemas.microsoft.com/office/drawing/2014/main" val="787728296"/>
                    </a:ext>
                  </a:extLst>
                </a:gridCol>
              </a:tblGrid>
              <a:tr h="1139335">
                <a:tc gridSpan="5">
                  <a:txBody>
                    <a:bodyPr/>
                    <a:lstStyle/>
                    <a:p>
                      <a:pPr algn="ctr" fontAlgn="b"/>
                      <a:r>
                        <a:rPr lang="en-GB" sz="1000" b="1" i="0" u="none" strike="noStrike" dirty="0">
                          <a:solidFill>
                            <a:srgbClr val="000000"/>
                          </a:solidFill>
                          <a:effectLst/>
                          <a:latin typeface="Calibri" panose="020F0502020204030204" pitchFamily="34" charset="0"/>
                        </a:rPr>
                        <a:t>LIST OF AFRICA RISING VILLAGES, DATA ENTRY PERSONNEL AND BENEFICIARY TYPES</a:t>
                      </a: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12">
                  <a:txBody>
                    <a:bodyPr/>
                    <a:lstStyle/>
                    <a:p>
                      <a:pPr algn="ctr" fontAlgn="ctr"/>
                      <a:r>
                        <a:rPr lang="en-GB" sz="1000" b="1" i="0" u="none" strike="noStrike" dirty="0">
                          <a:solidFill>
                            <a:srgbClr val="000000"/>
                          </a:solidFill>
                          <a:effectLst/>
                          <a:latin typeface="Calibri" panose="020F0502020204030204" pitchFamily="34" charset="0"/>
                        </a:rPr>
                        <a:t>LIST OF AFRICA RISING (AR) TECHNOLOGIES TESTED/ADOPTED BY DIRECT BENEFICIARIES.</a:t>
                      </a:r>
                      <a:br>
                        <a:rPr lang="en-GB" sz="1000" b="1" i="0" u="none" strike="noStrike" dirty="0">
                          <a:solidFill>
                            <a:srgbClr val="000000"/>
                          </a:solidFill>
                          <a:effectLst/>
                          <a:latin typeface="Calibri" panose="020F0502020204030204" pitchFamily="34" charset="0"/>
                        </a:rPr>
                      </a:br>
                      <a:r>
                        <a:rPr lang="en-GB" sz="1000" b="1" i="0" u="none" strike="noStrike" dirty="0">
                          <a:solidFill>
                            <a:srgbClr val="000000"/>
                          </a:solidFill>
                          <a:effectLst/>
                          <a:latin typeface="Calibri" panose="020F0502020204030204" pitchFamily="34" charset="0"/>
                        </a:rPr>
                        <a:t>NOTE: DIRECT BENEFICIARIES ARE FARMERS WHO PARTICIPATE IN THE TESTING OF AR TECHNOLOGIES OR MANAGEMENT PRACTICES THROUGH ON-FARM TRIALS OR OTHER APPROACHES</a:t>
                      </a:r>
                    </a:p>
                  </a:txBody>
                  <a:tcPr marL="3652" marR="3652" marT="365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42224217"/>
                  </a:ext>
                </a:extLst>
              </a:tr>
              <a:tr h="218527">
                <a:tc gridSpan="5">
                  <a:txBody>
                    <a:bodyPr/>
                    <a:lstStyle/>
                    <a:p>
                      <a:pPr algn="ctr" fontAlgn="b"/>
                      <a:r>
                        <a:rPr lang="en-GB" sz="1000" b="1" i="0" u="none" strike="noStrike" dirty="0">
                          <a:solidFill>
                            <a:srgbClr val="000000"/>
                          </a:solidFill>
                          <a:effectLst/>
                          <a:latin typeface="Calibri" panose="020F0502020204030204" pitchFamily="34" charset="0"/>
                        </a:rPr>
                        <a:t> </a:t>
                      </a: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12">
                  <a:txBody>
                    <a:bodyPr/>
                    <a:lstStyle/>
                    <a:p>
                      <a:pPr algn="ctr" fontAlgn="b"/>
                      <a:r>
                        <a:rPr lang="en-GB" sz="900" b="1" i="0" u="none" strike="noStrike">
                          <a:solidFill>
                            <a:srgbClr val="FF0000"/>
                          </a:solidFill>
                          <a:effectLst/>
                          <a:latin typeface="Calibri" panose="020F0502020204030204" pitchFamily="34" charset="0"/>
                        </a:rPr>
                        <a:t>PLEASE LIST ALL TECHNOLOGIES/PRACTICES TESTED</a:t>
                      </a: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2CC"/>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546948819"/>
                  </a:ext>
                </a:extLst>
              </a:tr>
              <a:tr h="547138">
                <a:tc gridSpan="5">
                  <a:txBody>
                    <a:bodyPr/>
                    <a:lstStyle/>
                    <a:p>
                      <a:pPr algn="ctr" fontAlgn="b"/>
                      <a:r>
                        <a:rPr lang="en-GB" sz="900" b="1" i="0" u="none" strike="noStrike" dirty="0">
                          <a:solidFill>
                            <a:srgbClr val="FF0000"/>
                          </a:solidFill>
                          <a:effectLst/>
                          <a:latin typeface="Calibri" panose="020F0502020204030204" pitchFamily="34" charset="0"/>
                        </a:rPr>
                        <a:t>Please verify that all of the below information is correct. If there are any errors, please contact the IFPRI M&amp;E Team BEFORE using this workbook.</a:t>
                      </a: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rowSpan="3">
                  <a:txBody>
                    <a:bodyPr/>
                    <a:lstStyle/>
                    <a:p>
                      <a:pPr algn="ctr" fontAlgn="t"/>
                      <a:r>
                        <a:rPr lang="en-GB" sz="900" b="1" i="0" u="none" strike="noStrike">
                          <a:solidFill>
                            <a:srgbClr val="000000"/>
                          </a:solidFill>
                          <a:effectLst/>
                          <a:latin typeface="Calibri" panose="020F0502020204030204" pitchFamily="34" charset="0"/>
                        </a:rPr>
                        <a:t>Technology ID</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algn="ctr" fontAlgn="t"/>
                      <a:r>
                        <a:rPr lang="en-GB" sz="900" b="1" i="0" u="none" strike="noStrike">
                          <a:solidFill>
                            <a:srgbClr val="000000"/>
                          </a:solidFill>
                          <a:effectLst/>
                          <a:latin typeface="Calibri" panose="020F0502020204030204" pitchFamily="34" charset="0"/>
                        </a:rPr>
                        <a:t>Technology Name/Description</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gridSpan="10">
                  <a:txBody>
                    <a:bodyPr/>
                    <a:lstStyle/>
                    <a:p>
                      <a:pPr algn="ctr" fontAlgn="b"/>
                      <a:r>
                        <a:rPr lang="en-GB" sz="900" b="1" i="0" u="none" strike="noStrike" dirty="0">
                          <a:solidFill>
                            <a:srgbClr val="000000"/>
                          </a:solidFill>
                          <a:effectLst/>
                          <a:latin typeface="Calibri" panose="020F0502020204030204" pitchFamily="34" charset="0"/>
                        </a:rPr>
                        <a:t>Years of Africa RISING Implementation                                                                                 Please select "yes" for each of the years that the technologies were implemented. Select "no" for the years when they were not implemented.</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tc rowSpan="2" hMerge="1">
                  <a:txBody>
                    <a:bodyPr/>
                    <a:lstStyle/>
                    <a:p>
                      <a:endParaRPr lang="en-GB"/>
                    </a:p>
                  </a:txBody>
                  <a:tcPr/>
                </a:tc>
                <a:extLst>
                  <a:ext uri="{0D108BD9-81ED-4DB2-BD59-A6C34878D82A}">
                    <a16:rowId xmlns:a16="http://schemas.microsoft.com/office/drawing/2014/main" val="671811875"/>
                  </a:ext>
                </a:extLst>
              </a:tr>
              <a:tr h="284018">
                <a:tc rowSpan="2">
                  <a:txBody>
                    <a:bodyPr/>
                    <a:lstStyle/>
                    <a:p>
                      <a:pPr algn="ctr" fontAlgn="b"/>
                      <a:r>
                        <a:rPr lang="en-GB" sz="900" b="1" i="0" u="none" strike="noStrike">
                          <a:solidFill>
                            <a:srgbClr val="000000"/>
                          </a:solidFill>
                          <a:effectLst/>
                          <a:latin typeface="Calibri" panose="020F0502020204030204" pitchFamily="34" charset="0"/>
                        </a:rPr>
                        <a:t>Africa RISING Villages</a:t>
                      </a:r>
                      <a:endParaRPr lang="en-GB" sz="900" b="1" i="0" u="none" strike="noStrike" dirty="0">
                        <a:solidFill>
                          <a:srgbClr val="FF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r>
                        <a:rPr lang="en-GB" sz="900" b="1" i="0" u="none" strike="noStrike">
                          <a:solidFill>
                            <a:srgbClr val="FF0000"/>
                          </a:solidFill>
                          <a:effectLst/>
                          <a:latin typeface="Calibri" panose="020F0502020204030204" pitchFamily="34" charset="0"/>
                        </a:rPr>
                        <a:t> </a:t>
                      </a:r>
                      <a:endParaRPr lang="fr-FR"/>
                    </a:p>
                  </a:txBody>
                  <a:tcPr marL="3652" marR="3652" marT="36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r>
                        <a:rPr lang="en-GB" sz="900" b="1" i="0" u="none" strike="noStrike">
                          <a:solidFill>
                            <a:srgbClr val="000000"/>
                          </a:solidFill>
                          <a:effectLst/>
                          <a:latin typeface="Calibri" panose="020F0502020204030204" pitchFamily="34" charset="0"/>
                        </a:rPr>
                        <a:t>Data Entry Personnel</a:t>
                      </a:r>
                      <a:endParaRPr lang="fr-FR"/>
                    </a:p>
                  </a:txBody>
                  <a:tcPr marL="3652" marR="3652" marT="36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r>
                        <a:rPr lang="en-GB" sz="900" b="1" i="0" u="none" strike="noStrike">
                          <a:solidFill>
                            <a:srgbClr val="FF0000"/>
                          </a:solidFill>
                          <a:effectLst/>
                          <a:latin typeface="Calibri" panose="020F0502020204030204" pitchFamily="34" charset="0"/>
                        </a:rPr>
                        <a:t> </a:t>
                      </a:r>
                      <a:endParaRPr lang="fr-FR"/>
                    </a:p>
                  </a:txBody>
                  <a:tcPr marL="3652" marR="3652" marT="36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r>
                        <a:rPr lang="en-GB" sz="900" b="1" i="0" u="none" strike="noStrike">
                          <a:solidFill>
                            <a:srgbClr val="000000"/>
                          </a:solidFill>
                          <a:effectLst/>
                          <a:latin typeface="Calibri" panose="020F0502020204030204" pitchFamily="34" charset="0"/>
                        </a:rPr>
                        <a:t>AR Beneficiary Type</a:t>
                      </a:r>
                      <a:endParaRPr lang="fr-FR"/>
                    </a:p>
                  </a:txBody>
                  <a:tcPr marL="3652" marR="3652" marT="365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l" fontAlgn="b"/>
                      <a:endParaRPr lang="en-GB" sz="900" b="0" i="0" u="none" strike="noStrike" dirty="0">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fr-FR"/>
                    </a:p>
                  </a:txBody>
                  <a:tcPr/>
                </a:tc>
                <a:tc vMerge="1">
                  <a:txBody>
                    <a:bodyPr/>
                    <a:lstStyle/>
                    <a:p>
                      <a:endParaRPr lang="fr-FR"/>
                    </a:p>
                  </a:txBody>
                  <a:tcPr/>
                </a:tc>
                <a:tc gridSpan="10" vMerge="1">
                  <a:txBody>
                    <a:bodyPr/>
                    <a:lstStyle/>
                    <a:p>
                      <a:pPr algn="ctr" fontAlgn="b"/>
                      <a:endParaRPr lang="en-GB" sz="900" b="1" i="0" u="none" strike="noStrike">
                        <a:solidFill>
                          <a:srgbClr val="000000"/>
                        </a:solidFill>
                        <a:effectLst/>
                        <a:latin typeface="Calibri" panose="020F0502020204030204" pitchFamily="34" charset="0"/>
                      </a:endParaRP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hMerge="1" vMerge="1">
                  <a:txBody>
                    <a:bodyPr/>
                    <a:lstStyle/>
                    <a:p>
                      <a:endParaRPr lang="fr-FR"/>
                    </a:p>
                  </a:txBody>
                  <a:tcPr/>
                </a:tc>
                <a:tc hMerge="1" vMerge="1">
                  <a:txBody>
                    <a:bodyPr/>
                    <a:lstStyle/>
                    <a:p>
                      <a:endParaRPr lang="fr-FR"/>
                    </a:p>
                  </a:txBody>
                  <a:tcPr/>
                </a:tc>
                <a:tc hMerge="1" vMerge="1">
                  <a:txBody>
                    <a:bodyPr/>
                    <a:lstStyle/>
                    <a:p>
                      <a:endParaRPr lang="fr-FR"/>
                    </a:p>
                  </a:txBody>
                  <a:tcPr/>
                </a:tc>
                <a:tc hMerge="1" vMerge="1">
                  <a:txBody>
                    <a:bodyPr/>
                    <a:lstStyle/>
                    <a:p>
                      <a:endParaRPr lang="fr-FR"/>
                    </a:p>
                  </a:txBody>
                  <a:tcPr/>
                </a:tc>
                <a:tc hMerge="1" vMerge="1">
                  <a:txBody>
                    <a:bodyPr/>
                    <a:lstStyle/>
                    <a:p>
                      <a:endParaRPr lang="fr-FR"/>
                    </a:p>
                  </a:txBody>
                  <a:tcPr/>
                </a:tc>
                <a:tc hMerge="1" vMerge="1">
                  <a:txBody>
                    <a:bodyPr/>
                    <a:lstStyle/>
                    <a:p>
                      <a:endParaRPr lang="fr-FR"/>
                    </a:p>
                  </a:txBody>
                  <a:tcPr/>
                </a:tc>
                <a:tc hMerge="1" vMerge="1">
                  <a:txBody>
                    <a:bodyPr/>
                    <a:lstStyle/>
                    <a:p>
                      <a:endParaRPr lang="fr-FR"/>
                    </a:p>
                  </a:txBody>
                  <a:tcPr/>
                </a:tc>
                <a:tc hMerge="1" vMerge="1">
                  <a:txBody>
                    <a:bodyPr/>
                    <a:lstStyle/>
                    <a:p>
                      <a:endParaRPr lang="fr-FR"/>
                    </a:p>
                  </a:txBody>
                  <a:tcPr/>
                </a:tc>
                <a:tc hMerge="1" vMerge="1">
                  <a:txBody>
                    <a:bodyPr/>
                    <a:lstStyle/>
                    <a:p>
                      <a:endParaRPr lang="fr-FR"/>
                    </a:p>
                  </a:txBody>
                  <a:tcPr/>
                </a:tc>
                <a:extLst>
                  <a:ext uri="{0D108BD9-81ED-4DB2-BD59-A6C34878D82A}">
                    <a16:rowId xmlns:a16="http://schemas.microsoft.com/office/drawing/2014/main" val="2355864726"/>
                  </a:ext>
                </a:extLst>
              </a:tr>
              <a:tr h="249382">
                <a:tc vMerge="1">
                  <a:txBody>
                    <a:bodyPr/>
                    <a:lstStyle/>
                    <a:p>
                      <a:pPr algn="l" fontAlgn="b"/>
                      <a:r>
                        <a:rPr lang="en-GB" sz="900" b="1" i="0" u="none" strike="noStrike" dirty="0">
                          <a:solidFill>
                            <a:srgbClr val="000000"/>
                          </a:solidFill>
                          <a:effectLst/>
                          <a:latin typeface="Calibri" panose="020F0502020204030204" pitchFamily="34" charset="0"/>
                        </a:rPr>
                        <a:t>Africa RISING Villages</a:t>
                      </a:r>
                    </a:p>
                  </a:txBody>
                  <a:tcPr marL="3652" marR="3652" marT="3652"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b"/>
                      <a:r>
                        <a:rPr lang="en-GB" sz="900" b="1" i="0" u="none" strike="noStrike">
                          <a:solidFill>
                            <a:srgbClr val="FF0000"/>
                          </a:solidFill>
                          <a:effectLst/>
                          <a:latin typeface="Calibri" panose="020F0502020204030204" pitchFamily="34" charset="0"/>
                        </a:rPr>
                        <a:t> </a:t>
                      </a:r>
                    </a:p>
                  </a:txBody>
                  <a:tcPr marL="3652" marR="3652" marT="36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b"/>
                      <a:r>
                        <a:rPr lang="en-GB" sz="900" b="1" i="0" u="none" strike="noStrike">
                          <a:solidFill>
                            <a:srgbClr val="000000"/>
                          </a:solidFill>
                          <a:effectLst/>
                          <a:latin typeface="Calibri" panose="020F0502020204030204" pitchFamily="34" charset="0"/>
                        </a:rPr>
                        <a:t>Data Entry Personnel</a:t>
                      </a:r>
                    </a:p>
                  </a:txBody>
                  <a:tcPr marL="3652" marR="3652" marT="36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b"/>
                      <a:r>
                        <a:rPr lang="en-GB" sz="900" b="1" i="0" u="none" strike="noStrike">
                          <a:solidFill>
                            <a:srgbClr val="FF0000"/>
                          </a:solidFill>
                          <a:effectLst/>
                          <a:latin typeface="Calibri" panose="020F0502020204030204" pitchFamily="34" charset="0"/>
                        </a:rPr>
                        <a:t> </a:t>
                      </a:r>
                    </a:p>
                  </a:txBody>
                  <a:tcPr marL="3652" marR="3652" marT="3652"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pPr algn="l" fontAlgn="b"/>
                      <a:r>
                        <a:rPr lang="en-GB" sz="900" b="1" i="0" u="none" strike="noStrike">
                          <a:solidFill>
                            <a:srgbClr val="000000"/>
                          </a:solidFill>
                          <a:effectLst/>
                          <a:latin typeface="Calibri" panose="020F0502020204030204" pitchFamily="34" charset="0"/>
                        </a:rPr>
                        <a:t>AR Beneficiary Type</a:t>
                      </a:r>
                    </a:p>
                  </a:txBody>
                  <a:tcPr marL="3652" marR="3652" marT="365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l" fontAlgn="b"/>
                      <a:endParaRPr lang="en-GB" sz="900" b="0" i="0" u="none" strike="noStrike" dirty="0">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a:txBody>
                    <a:bodyPr/>
                    <a:lstStyle/>
                    <a:p>
                      <a:pPr algn="ctr" fontAlgn="t"/>
                      <a:r>
                        <a:rPr lang="en-GB" sz="800" b="1" i="0" u="none" strike="noStrike" dirty="0">
                          <a:solidFill>
                            <a:srgbClr val="000000"/>
                          </a:solidFill>
                          <a:effectLst/>
                          <a:latin typeface="Calibri" panose="020F0502020204030204" pitchFamily="34" charset="0"/>
                        </a:rPr>
                        <a:t>2012</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dirty="0">
                          <a:solidFill>
                            <a:srgbClr val="000000"/>
                          </a:solidFill>
                          <a:effectLst/>
                          <a:latin typeface="Calibri" panose="020F0502020204030204" pitchFamily="34" charset="0"/>
                        </a:rPr>
                        <a:t>2013</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dirty="0">
                          <a:solidFill>
                            <a:srgbClr val="000000"/>
                          </a:solidFill>
                          <a:effectLst/>
                          <a:latin typeface="Calibri" panose="020F0502020204030204" pitchFamily="34" charset="0"/>
                        </a:rPr>
                        <a:t>2014</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a:solidFill>
                            <a:srgbClr val="000000"/>
                          </a:solidFill>
                          <a:effectLst/>
                          <a:latin typeface="Calibri" panose="020F0502020204030204" pitchFamily="34" charset="0"/>
                        </a:rPr>
                        <a:t>2015</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a:solidFill>
                            <a:srgbClr val="000000"/>
                          </a:solidFill>
                          <a:effectLst/>
                          <a:latin typeface="Calibri" panose="020F0502020204030204" pitchFamily="34" charset="0"/>
                        </a:rPr>
                        <a:t>2016</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dirty="0">
                          <a:solidFill>
                            <a:srgbClr val="000000"/>
                          </a:solidFill>
                          <a:effectLst/>
                          <a:latin typeface="Calibri" panose="020F0502020204030204" pitchFamily="34" charset="0"/>
                        </a:rPr>
                        <a:t>2017</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a:solidFill>
                            <a:srgbClr val="000000"/>
                          </a:solidFill>
                          <a:effectLst/>
                          <a:latin typeface="Calibri" panose="020F0502020204030204" pitchFamily="34" charset="0"/>
                        </a:rPr>
                        <a:t>2018</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a:solidFill>
                            <a:srgbClr val="000000"/>
                          </a:solidFill>
                          <a:effectLst/>
                          <a:latin typeface="Calibri" panose="020F0502020204030204" pitchFamily="34" charset="0"/>
                        </a:rPr>
                        <a:t>2019</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dirty="0">
                          <a:solidFill>
                            <a:srgbClr val="000000"/>
                          </a:solidFill>
                          <a:effectLst/>
                          <a:latin typeface="Calibri" panose="020F0502020204030204" pitchFamily="34" charset="0"/>
                        </a:rPr>
                        <a:t>2020</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tc>
                  <a:txBody>
                    <a:bodyPr/>
                    <a:lstStyle/>
                    <a:p>
                      <a:pPr algn="ctr" fontAlgn="t"/>
                      <a:r>
                        <a:rPr lang="en-GB" sz="800" b="1" i="0" u="none" strike="noStrike" dirty="0">
                          <a:solidFill>
                            <a:srgbClr val="000000"/>
                          </a:solidFill>
                          <a:effectLst/>
                          <a:latin typeface="Calibri" panose="020F0502020204030204" pitchFamily="34" charset="0"/>
                        </a:rPr>
                        <a:t>2021</a:t>
                      </a:r>
                    </a:p>
                  </a:txBody>
                  <a:tcPr marL="3652" marR="3652" marT="365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918173993"/>
                  </a:ext>
                </a:extLst>
              </a:tr>
              <a:tr h="250281">
                <a:tc>
                  <a:txBody>
                    <a:bodyPr/>
                    <a:lstStyle/>
                    <a:p>
                      <a:pPr algn="l" fontAlgn="b"/>
                      <a:r>
                        <a:rPr lang="en-GB" sz="900" b="0" i="0" u="none" strike="noStrike" dirty="0" err="1">
                          <a:solidFill>
                            <a:srgbClr val="000000"/>
                          </a:solidFill>
                          <a:effectLst/>
                          <a:latin typeface="Calibri" panose="020F0502020204030204" pitchFamily="34" charset="0"/>
                        </a:rPr>
                        <a:t>Bonia</a:t>
                      </a:r>
                      <a:endParaRPr lang="en-GB" sz="900" b="0" i="0" u="none" strike="noStrike" dirty="0">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Person 1</a:t>
                      </a:r>
                    </a:p>
                  </a:txBody>
                  <a:tcPr marL="3652" marR="3652" marT="365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GB" sz="900" b="0" i="0" u="none" strike="noStrike" dirty="0">
                          <a:solidFill>
                            <a:srgbClr val="000000"/>
                          </a:solidFill>
                          <a:effectLst/>
                          <a:latin typeface="Calibri" panose="020F0502020204030204" pitchFamily="34" charset="0"/>
                        </a:rPr>
                        <a:t>Mother</a:t>
                      </a:r>
                    </a:p>
                  </a:txBody>
                  <a:tcPr marL="3652" marR="3652" marT="3652"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n-GB" sz="900" b="1" i="0" u="none" strike="noStrike">
                          <a:solidFill>
                            <a:srgbClr val="FF0000"/>
                          </a:solidFill>
                          <a:effectLst/>
                          <a:latin typeface="Calibri" panose="020F0502020204030204" pitchFamily="34" charset="0"/>
                        </a:rPr>
                        <a:t> </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900" b="0" i="0" u="none" strike="noStrike" dirty="0">
                          <a:solidFill>
                            <a:srgbClr val="000000"/>
                          </a:solidFill>
                          <a:effectLst/>
                          <a:latin typeface="Calibri" panose="020F0502020204030204" pitchFamily="34" charset="0"/>
                        </a:rPr>
                        <a:t>cowpea</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040997792"/>
                  </a:ext>
                </a:extLst>
              </a:tr>
              <a:tr h="250281">
                <a:tc>
                  <a:txBody>
                    <a:bodyPr/>
                    <a:lstStyle/>
                    <a:p>
                      <a:pPr algn="l" fontAlgn="b"/>
                      <a:r>
                        <a:rPr lang="en-GB" sz="900" b="0" i="0" u="none" strike="noStrike">
                          <a:solidFill>
                            <a:srgbClr val="000000"/>
                          </a:solidFill>
                          <a:effectLst/>
                          <a:latin typeface="Calibri" panose="020F0502020204030204" pitchFamily="34" charset="0"/>
                        </a:rPr>
                        <a:t>Botingli</a:t>
                      </a:r>
                    </a:p>
                  </a:txBody>
                  <a:tcPr marL="3652" marR="3652" marT="3652"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Person 2</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Baby</a:t>
                      </a:r>
                    </a:p>
                  </a:txBody>
                  <a:tcPr marL="3652" marR="3652" marT="3652"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n-GB" sz="900" b="1" i="0" u="none" strike="noStrike">
                          <a:solidFill>
                            <a:srgbClr val="FF0000"/>
                          </a:solidFill>
                          <a:effectLst/>
                          <a:latin typeface="Calibri" panose="020F0502020204030204" pitchFamily="34" charset="0"/>
                        </a:rPr>
                        <a:t> </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900" b="0" i="0" u="none" strike="noStrike">
                          <a:solidFill>
                            <a:srgbClr val="000000"/>
                          </a:solidFill>
                          <a:effectLst/>
                          <a:latin typeface="Calibri" panose="020F0502020204030204" pitchFamily="34" charset="0"/>
                        </a:rPr>
                        <a:t>cowpea + maize</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034256624"/>
                  </a:ext>
                </a:extLst>
              </a:tr>
              <a:tr h="280291">
                <a:tc>
                  <a:txBody>
                    <a:bodyPr/>
                    <a:lstStyle/>
                    <a:p>
                      <a:pPr algn="l" fontAlgn="b"/>
                      <a:r>
                        <a:rPr lang="en-GB" sz="900" b="0" i="0" u="none" strike="noStrike">
                          <a:solidFill>
                            <a:srgbClr val="000000"/>
                          </a:solidFill>
                          <a:effectLst/>
                          <a:latin typeface="Calibri" panose="020F0502020204030204" pitchFamily="34" charset="0"/>
                        </a:rPr>
                        <a:t>Cheyohi No. 2</a:t>
                      </a:r>
                    </a:p>
                  </a:txBody>
                  <a:tcPr marL="3652" marR="3652" marT="3652"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900" b="0" i="0" u="none" strike="noStrike" dirty="0">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Person 3</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Grandchild</a:t>
                      </a:r>
                    </a:p>
                  </a:txBody>
                  <a:tcPr marL="3652" marR="3652" marT="3652"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n-GB" sz="900" b="1" i="0" u="none" strike="noStrike">
                          <a:solidFill>
                            <a:srgbClr val="FF0000"/>
                          </a:solidFill>
                          <a:effectLst/>
                          <a:latin typeface="Calibri" panose="020F0502020204030204" pitchFamily="34" charset="0"/>
                        </a:rPr>
                        <a:t> </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900" b="0" i="0" u="none" strike="noStrike">
                          <a:solidFill>
                            <a:srgbClr val="000000"/>
                          </a:solidFill>
                          <a:effectLst/>
                          <a:latin typeface="Calibri" panose="020F0502020204030204" pitchFamily="34" charset="0"/>
                        </a:rPr>
                        <a:t>cowpea + soybean</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2937968540"/>
                  </a:ext>
                </a:extLst>
              </a:tr>
              <a:tr h="250281">
                <a:tc>
                  <a:txBody>
                    <a:bodyPr/>
                    <a:lstStyle/>
                    <a:p>
                      <a:pPr algn="l" fontAlgn="b"/>
                      <a:r>
                        <a:rPr lang="en-GB" sz="900" b="0" i="0" u="none" strike="noStrike">
                          <a:solidFill>
                            <a:srgbClr val="000000"/>
                          </a:solidFill>
                          <a:effectLst/>
                          <a:latin typeface="Calibri" panose="020F0502020204030204" pitchFamily="34" charset="0"/>
                        </a:rPr>
                        <a:t>Duko</a:t>
                      </a:r>
                    </a:p>
                  </a:txBody>
                  <a:tcPr marL="3652" marR="3652" marT="3652"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Person 4</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dirty="0">
                          <a:solidFill>
                            <a:srgbClr val="000000"/>
                          </a:solidFill>
                          <a:effectLst/>
                          <a:latin typeface="Calibri" panose="020F0502020204030204" pitchFamily="34" charset="0"/>
                        </a:rPr>
                        <a:t>Wrongly assigned</a:t>
                      </a:r>
                    </a:p>
                  </a:txBody>
                  <a:tcPr marL="3652" marR="3652" marT="3652"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n-GB" sz="900" b="1" i="0" u="none" strike="noStrike">
                          <a:solidFill>
                            <a:srgbClr val="FF0000"/>
                          </a:solidFill>
                          <a:effectLst/>
                          <a:latin typeface="Calibri" panose="020F0502020204030204" pitchFamily="34" charset="0"/>
                        </a:rPr>
                        <a:t> </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900" b="0" i="0" u="none" strike="noStrike" dirty="0">
                          <a:solidFill>
                            <a:srgbClr val="000000"/>
                          </a:solidFill>
                          <a:effectLst/>
                          <a:latin typeface="Calibri" panose="020F0502020204030204" pitchFamily="34" charset="0"/>
                        </a:rPr>
                        <a:t>maize</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4191896651"/>
                  </a:ext>
                </a:extLst>
              </a:tr>
              <a:tr h="280291">
                <a:tc>
                  <a:txBody>
                    <a:bodyPr/>
                    <a:lstStyle/>
                    <a:p>
                      <a:pPr algn="l" fontAlgn="b"/>
                      <a:r>
                        <a:rPr lang="en-GB" sz="900" b="0" i="0" u="none" strike="noStrike">
                          <a:solidFill>
                            <a:srgbClr val="000000"/>
                          </a:solidFill>
                          <a:effectLst/>
                          <a:latin typeface="Calibri" panose="020F0502020204030204" pitchFamily="34" charset="0"/>
                        </a:rPr>
                        <a:t>Gbanjon</a:t>
                      </a:r>
                    </a:p>
                  </a:txBody>
                  <a:tcPr marL="3652" marR="3652" marT="3652"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Person 5</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dirty="0">
                          <a:solidFill>
                            <a:srgbClr val="000000"/>
                          </a:solidFill>
                          <a:effectLst/>
                          <a:latin typeface="Calibri" panose="020F0502020204030204" pitchFamily="34" charset="0"/>
                        </a:rPr>
                        <a:t>Unspecified beneficiary type</a:t>
                      </a:r>
                    </a:p>
                  </a:txBody>
                  <a:tcPr marL="3652" marR="3652" marT="3652"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n-GB" sz="900" b="1" i="0" u="none" strike="noStrike">
                          <a:solidFill>
                            <a:srgbClr val="FF0000"/>
                          </a:solidFill>
                          <a:effectLst/>
                          <a:latin typeface="Calibri" panose="020F0502020204030204" pitchFamily="34" charset="0"/>
                        </a:rPr>
                        <a:t> </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900" b="0" i="0" u="none" strike="noStrike">
                          <a:solidFill>
                            <a:srgbClr val="000000"/>
                          </a:solidFill>
                          <a:effectLst/>
                          <a:latin typeface="Calibri" panose="020F0502020204030204" pitchFamily="34" charset="0"/>
                        </a:rPr>
                        <a:t>maize + cowpea</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425598120"/>
                  </a:ext>
                </a:extLst>
              </a:tr>
              <a:tr h="250281">
                <a:tc>
                  <a:txBody>
                    <a:bodyPr/>
                    <a:lstStyle/>
                    <a:p>
                      <a:pPr algn="l" fontAlgn="b"/>
                      <a:r>
                        <a:rPr lang="en-GB" sz="900" b="0" i="0" u="none" strike="noStrike">
                          <a:solidFill>
                            <a:srgbClr val="000000"/>
                          </a:solidFill>
                          <a:effectLst/>
                          <a:latin typeface="Calibri" panose="020F0502020204030204" pitchFamily="34" charset="0"/>
                        </a:rPr>
                        <a:t>Gia</a:t>
                      </a:r>
                    </a:p>
                  </a:txBody>
                  <a:tcPr marL="3652" marR="3652" marT="3652"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Other</a:t>
                      </a:r>
                    </a:p>
                  </a:txBody>
                  <a:tcPr marL="3652" marR="3652" marT="3652"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n-GB" sz="900" b="1" i="0" u="none" strike="noStrike">
                          <a:solidFill>
                            <a:srgbClr val="FF0000"/>
                          </a:solidFill>
                          <a:effectLst/>
                          <a:latin typeface="Calibri" panose="020F0502020204030204" pitchFamily="34" charset="0"/>
                        </a:rPr>
                        <a:t> </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900" b="0" i="0" u="none" strike="noStrike">
                          <a:solidFill>
                            <a:srgbClr val="000000"/>
                          </a:solidFill>
                          <a:effectLst/>
                          <a:latin typeface="Calibri" panose="020F0502020204030204" pitchFamily="34" charset="0"/>
                        </a:rPr>
                        <a:t>maize + cowpea + soybean</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1477438124"/>
                  </a:ext>
                </a:extLst>
              </a:tr>
              <a:tr h="250281">
                <a:tc>
                  <a:txBody>
                    <a:bodyPr/>
                    <a:lstStyle/>
                    <a:p>
                      <a:pPr algn="l" fontAlgn="b"/>
                      <a:r>
                        <a:rPr lang="en-GB" sz="900" b="0" i="0" u="none" strike="noStrike">
                          <a:solidFill>
                            <a:srgbClr val="000000"/>
                          </a:solidFill>
                          <a:effectLst/>
                          <a:latin typeface="Calibri" panose="020F0502020204030204" pitchFamily="34" charset="0"/>
                        </a:rPr>
                        <a:t>Goli</a:t>
                      </a:r>
                    </a:p>
                  </a:txBody>
                  <a:tcPr marL="3652" marR="3652" marT="3652" marB="0" anchor="b">
                    <a:lnL w="12700" cap="flat" cmpd="sng" algn="ctr">
                      <a:solidFill>
                        <a:srgbClr val="000000"/>
                      </a:solidFill>
                      <a:prstDash val="solid"/>
                      <a:round/>
                      <a:headEnd type="none" w="med" len="med"/>
                      <a:tailEnd type="none" w="med" len="med"/>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a:noFill/>
                    </a:lnR>
                    <a:lnT>
                      <a:noFill/>
                    </a:lnT>
                    <a:lnB>
                      <a:noFill/>
                    </a:lnB>
                    <a:solidFill>
                      <a:srgbClr val="FFFFFF"/>
                    </a:solidFill>
                  </a:tcPr>
                </a:tc>
                <a:tc>
                  <a:txBody>
                    <a:bodyPr/>
                    <a:lstStyle/>
                    <a:p>
                      <a:pPr algn="l" fontAlgn="b"/>
                      <a:r>
                        <a:rPr lang="en-GB" sz="900" b="0" i="0" u="none" strike="noStrike">
                          <a:solidFill>
                            <a:srgbClr val="000000"/>
                          </a:solidFill>
                          <a:effectLst/>
                          <a:latin typeface="Calibri" panose="020F0502020204030204" pitchFamily="34" charset="0"/>
                        </a:rPr>
                        <a:t> </a:t>
                      </a:r>
                    </a:p>
                  </a:txBody>
                  <a:tcPr marL="3652" marR="3652" marT="3652" marB="0" anchor="b">
                    <a:lnL>
                      <a:noFill/>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endParaRPr lang="en-GB" sz="900" b="0" i="0" u="none" strike="noStrike">
                        <a:solidFill>
                          <a:srgbClr val="000000"/>
                        </a:solidFill>
                        <a:effectLst/>
                        <a:latin typeface="Calibri" panose="020F0502020204030204" pitchFamily="34" charset="0"/>
                      </a:endParaRPr>
                    </a:p>
                  </a:txBody>
                  <a:tcPr marL="3652" marR="3652" marT="365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t"/>
                      <a:r>
                        <a:rPr lang="en-GB" sz="900" b="1" i="0" u="none" strike="noStrike">
                          <a:solidFill>
                            <a:srgbClr val="FF0000"/>
                          </a:solidFill>
                          <a:effectLst/>
                          <a:latin typeface="Calibri" panose="020F0502020204030204" pitchFamily="34" charset="0"/>
                        </a:rPr>
                        <a:t> </a:t>
                      </a:r>
                    </a:p>
                  </a:txBody>
                  <a:tcPr marL="3652" marR="3652" marT="365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n-GB" sz="900" b="0" i="0" u="none" strike="noStrike">
                          <a:solidFill>
                            <a:srgbClr val="000000"/>
                          </a:solidFill>
                          <a:effectLst/>
                          <a:latin typeface="Calibri" panose="020F0502020204030204" pitchFamily="34" charset="0"/>
                        </a:rPr>
                        <a:t>maize + soybean</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3652" marR="3652" marT="365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extLst>
                  <a:ext uri="{0D108BD9-81ED-4DB2-BD59-A6C34878D82A}">
                    <a16:rowId xmlns:a16="http://schemas.microsoft.com/office/drawing/2014/main" val="3008829889"/>
                  </a:ext>
                </a:extLst>
              </a:tr>
            </a:tbl>
          </a:graphicData>
        </a:graphic>
      </p:graphicFrame>
      <p:sp>
        <p:nvSpPr>
          <p:cNvPr id="4" name="Oval 3">
            <a:extLst>
              <a:ext uri="{FF2B5EF4-FFF2-40B4-BE49-F238E27FC236}">
                <a16:creationId xmlns:a16="http://schemas.microsoft.com/office/drawing/2014/main" id="{9BFEFDAA-4A4F-4566-9BA3-1267AC2C505F}"/>
              </a:ext>
            </a:extLst>
          </p:cNvPr>
          <p:cNvSpPr/>
          <p:nvPr/>
        </p:nvSpPr>
        <p:spPr>
          <a:xfrm>
            <a:off x="4343400" y="3505200"/>
            <a:ext cx="2362200" cy="2971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Oval 4">
            <a:extLst>
              <a:ext uri="{FF2B5EF4-FFF2-40B4-BE49-F238E27FC236}">
                <a16:creationId xmlns:a16="http://schemas.microsoft.com/office/drawing/2014/main" id="{21F2A91A-4554-4D56-BDB1-E587769CB1C1}"/>
              </a:ext>
            </a:extLst>
          </p:cNvPr>
          <p:cNvSpPr/>
          <p:nvPr/>
        </p:nvSpPr>
        <p:spPr>
          <a:xfrm>
            <a:off x="6629400" y="3581400"/>
            <a:ext cx="2743200" cy="5794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4652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97AAC39-57CE-4C95-9084-A3263CDE0CDF}"/>
              </a:ext>
            </a:extLst>
          </p:cNvPr>
          <p:cNvGraphicFramePr>
            <a:graphicFrameLocks noGrp="1"/>
          </p:cNvGraphicFramePr>
          <p:nvPr>
            <p:extLst>
              <p:ext uri="{D42A27DB-BD31-4B8C-83A1-F6EECF244321}">
                <p14:modId xmlns:p14="http://schemas.microsoft.com/office/powerpoint/2010/main" val="2512385222"/>
              </p:ext>
            </p:extLst>
          </p:nvPr>
        </p:nvGraphicFramePr>
        <p:xfrm>
          <a:off x="0" y="1524000"/>
          <a:ext cx="7772402" cy="5181601"/>
        </p:xfrm>
        <a:graphic>
          <a:graphicData uri="http://schemas.openxmlformats.org/drawingml/2006/table">
            <a:tbl>
              <a:tblPr/>
              <a:tblGrid>
                <a:gridCol w="975519">
                  <a:extLst>
                    <a:ext uri="{9D8B030D-6E8A-4147-A177-3AD203B41FA5}">
                      <a16:colId xmlns:a16="http://schemas.microsoft.com/office/drawing/2014/main" val="2568294358"/>
                    </a:ext>
                  </a:extLst>
                </a:gridCol>
                <a:gridCol w="771088">
                  <a:extLst>
                    <a:ext uri="{9D8B030D-6E8A-4147-A177-3AD203B41FA5}">
                      <a16:colId xmlns:a16="http://schemas.microsoft.com/office/drawing/2014/main" val="2927077578"/>
                    </a:ext>
                  </a:extLst>
                </a:gridCol>
                <a:gridCol w="353025">
                  <a:extLst>
                    <a:ext uri="{9D8B030D-6E8A-4147-A177-3AD203B41FA5}">
                      <a16:colId xmlns:a16="http://schemas.microsoft.com/office/drawing/2014/main" val="2980841124"/>
                    </a:ext>
                  </a:extLst>
                </a:gridCol>
                <a:gridCol w="428233">
                  <a:extLst>
                    <a:ext uri="{9D8B030D-6E8A-4147-A177-3AD203B41FA5}">
                      <a16:colId xmlns:a16="http://schemas.microsoft.com/office/drawing/2014/main" val="2623351167"/>
                    </a:ext>
                  </a:extLst>
                </a:gridCol>
                <a:gridCol w="512353">
                  <a:extLst>
                    <a:ext uri="{9D8B030D-6E8A-4147-A177-3AD203B41FA5}">
                      <a16:colId xmlns:a16="http://schemas.microsoft.com/office/drawing/2014/main" val="2105674616"/>
                    </a:ext>
                  </a:extLst>
                </a:gridCol>
                <a:gridCol w="412940">
                  <a:extLst>
                    <a:ext uri="{9D8B030D-6E8A-4147-A177-3AD203B41FA5}">
                      <a16:colId xmlns:a16="http://schemas.microsoft.com/office/drawing/2014/main" val="1017682996"/>
                    </a:ext>
                  </a:extLst>
                </a:gridCol>
                <a:gridCol w="229411">
                  <a:extLst>
                    <a:ext uri="{9D8B030D-6E8A-4147-A177-3AD203B41FA5}">
                      <a16:colId xmlns:a16="http://schemas.microsoft.com/office/drawing/2014/main" val="241215244"/>
                    </a:ext>
                  </a:extLst>
                </a:gridCol>
                <a:gridCol w="412940">
                  <a:extLst>
                    <a:ext uri="{9D8B030D-6E8A-4147-A177-3AD203B41FA5}">
                      <a16:colId xmlns:a16="http://schemas.microsoft.com/office/drawing/2014/main" val="3053098177"/>
                    </a:ext>
                  </a:extLst>
                </a:gridCol>
                <a:gridCol w="374707">
                  <a:extLst>
                    <a:ext uri="{9D8B030D-6E8A-4147-A177-3AD203B41FA5}">
                      <a16:colId xmlns:a16="http://schemas.microsoft.com/office/drawing/2014/main" val="1482240541"/>
                    </a:ext>
                  </a:extLst>
                </a:gridCol>
                <a:gridCol w="328824">
                  <a:extLst>
                    <a:ext uri="{9D8B030D-6E8A-4147-A177-3AD203B41FA5}">
                      <a16:colId xmlns:a16="http://schemas.microsoft.com/office/drawing/2014/main" val="2525271284"/>
                    </a:ext>
                  </a:extLst>
                </a:gridCol>
                <a:gridCol w="326911">
                  <a:extLst>
                    <a:ext uri="{9D8B030D-6E8A-4147-A177-3AD203B41FA5}">
                      <a16:colId xmlns:a16="http://schemas.microsoft.com/office/drawing/2014/main" val="391476315"/>
                    </a:ext>
                  </a:extLst>
                </a:gridCol>
                <a:gridCol w="328824">
                  <a:extLst>
                    <a:ext uri="{9D8B030D-6E8A-4147-A177-3AD203B41FA5}">
                      <a16:colId xmlns:a16="http://schemas.microsoft.com/office/drawing/2014/main" val="259495514"/>
                    </a:ext>
                  </a:extLst>
                </a:gridCol>
                <a:gridCol w="328824">
                  <a:extLst>
                    <a:ext uri="{9D8B030D-6E8A-4147-A177-3AD203B41FA5}">
                      <a16:colId xmlns:a16="http://schemas.microsoft.com/office/drawing/2014/main" val="2494011493"/>
                    </a:ext>
                  </a:extLst>
                </a:gridCol>
                <a:gridCol w="328824">
                  <a:extLst>
                    <a:ext uri="{9D8B030D-6E8A-4147-A177-3AD203B41FA5}">
                      <a16:colId xmlns:a16="http://schemas.microsoft.com/office/drawing/2014/main" val="2812055182"/>
                    </a:ext>
                  </a:extLst>
                </a:gridCol>
                <a:gridCol w="367057">
                  <a:extLst>
                    <a:ext uri="{9D8B030D-6E8A-4147-A177-3AD203B41FA5}">
                      <a16:colId xmlns:a16="http://schemas.microsoft.com/office/drawing/2014/main" val="2468334161"/>
                    </a:ext>
                  </a:extLst>
                </a:gridCol>
                <a:gridCol w="275292">
                  <a:extLst>
                    <a:ext uri="{9D8B030D-6E8A-4147-A177-3AD203B41FA5}">
                      <a16:colId xmlns:a16="http://schemas.microsoft.com/office/drawing/2014/main" val="429434228"/>
                    </a:ext>
                  </a:extLst>
                </a:gridCol>
                <a:gridCol w="484228">
                  <a:extLst>
                    <a:ext uri="{9D8B030D-6E8A-4147-A177-3AD203B41FA5}">
                      <a16:colId xmlns:a16="http://schemas.microsoft.com/office/drawing/2014/main" val="3188795878"/>
                    </a:ext>
                  </a:extLst>
                </a:gridCol>
                <a:gridCol w="533402">
                  <a:extLst>
                    <a:ext uri="{9D8B030D-6E8A-4147-A177-3AD203B41FA5}">
                      <a16:colId xmlns:a16="http://schemas.microsoft.com/office/drawing/2014/main" val="546325883"/>
                    </a:ext>
                  </a:extLst>
                </a:gridCol>
              </a:tblGrid>
              <a:tr h="277357">
                <a:tc gridSpan="18">
                  <a:txBody>
                    <a:bodyPr/>
                    <a:lstStyle/>
                    <a:p>
                      <a:pPr algn="ctr" fontAlgn="b"/>
                      <a:r>
                        <a:rPr lang="en-GB" sz="1400" b="1" i="0" u="none" strike="noStrike">
                          <a:solidFill>
                            <a:srgbClr val="0070C0"/>
                          </a:solidFill>
                          <a:effectLst/>
                          <a:latin typeface="Calibri" panose="020F0502020204030204" pitchFamily="34" charset="0"/>
                        </a:rPr>
                        <a:t>GHANA Basic Household Information</a:t>
                      </a:r>
                    </a:p>
                  </a:txBody>
                  <a:tcPr marL="2967" marR="2967" marT="2967" marB="0" anchor="b">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2700" cmpd="sng">
                      <a:noFill/>
                      <a:prstDash val="solid"/>
                    </a:lnL>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39422056"/>
                  </a:ext>
                </a:extLst>
              </a:tr>
              <a:tr h="997330">
                <a:tc>
                  <a:txBody>
                    <a:bodyPr/>
                    <a:lstStyle/>
                    <a:p>
                      <a:pPr algn="ctr" fontAlgn="b"/>
                      <a:r>
                        <a:rPr lang="en-GB" sz="800" b="1" i="0" u="none" strike="noStrike">
                          <a:solidFill>
                            <a:srgbClr val="000000"/>
                          </a:solidFill>
                          <a:effectLst/>
                          <a:latin typeface="Calibri" panose="020F0502020204030204" pitchFamily="34" charset="0"/>
                        </a:rPr>
                        <a:t>Village</a:t>
                      </a:r>
                    </a:p>
                  </a:txBody>
                  <a:tcPr marL="2967" marR="2967" marT="2967"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gridSpan="2">
                  <a:txBody>
                    <a:bodyPr/>
                    <a:lstStyle/>
                    <a:p>
                      <a:pPr algn="ctr" fontAlgn="b"/>
                      <a:r>
                        <a:rPr lang="en-GB" sz="800" b="1" i="0" u="none" strike="noStrike">
                          <a:solidFill>
                            <a:srgbClr val="000000"/>
                          </a:solidFill>
                          <a:effectLst/>
                          <a:latin typeface="Calibri" panose="020F0502020204030204" pitchFamily="34" charset="0"/>
                        </a:rPr>
                        <a:t>NAME OF THE BENEFICIARY HOUSEHOLD HEAD</a:t>
                      </a:r>
                      <a:br>
                        <a:rPr lang="en-GB" sz="800" b="1" i="0" u="none" strike="noStrike">
                          <a:solidFill>
                            <a:srgbClr val="000000"/>
                          </a:solidFill>
                          <a:effectLst/>
                          <a:latin typeface="Calibri" panose="020F0502020204030204" pitchFamily="34" charset="0"/>
                        </a:rPr>
                      </a:br>
                      <a:r>
                        <a:rPr lang="en-GB" sz="800" b="1" i="0" u="none" strike="noStrike">
                          <a:solidFill>
                            <a:srgbClr val="000000"/>
                          </a:solidFill>
                          <a:effectLst/>
                          <a:latin typeface="Calibri" panose="020F0502020204030204" pitchFamily="34" charset="0"/>
                        </a:rPr>
                        <a:t>[First name, Last name] </a:t>
                      </a:r>
                    </a:p>
                  </a:txBody>
                  <a:tcPr marL="2967" marR="2967" marT="296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2">
                  <a:txBody>
                    <a:bodyPr/>
                    <a:lstStyle/>
                    <a:p>
                      <a:pPr algn="ctr" fontAlgn="b"/>
                      <a:r>
                        <a:rPr lang="en-GB" sz="800" b="1" i="0" u="none" strike="noStrike">
                          <a:solidFill>
                            <a:srgbClr val="000000"/>
                          </a:solidFill>
                          <a:effectLst/>
                          <a:latin typeface="Calibri" panose="020F0502020204030204" pitchFamily="34" charset="0"/>
                        </a:rPr>
                        <a:t>NAME OF HOUSEHOLD HEAD'S SPOUSE       (if applicable)</a:t>
                      </a:r>
                      <a:br>
                        <a:rPr lang="en-GB" sz="800" b="1" i="0" u="none" strike="noStrike">
                          <a:solidFill>
                            <a:srgbClr val="000000"/>
                          </a:solidFill>
                          <a:effectLst/>
                          <a:latin typeface="Calibri" panose="020F0502020204030204" pitchFamily="34" charset="0"/>
                        </a:rPr>
                      </a:br>
                      <a:r>
                        <a:rPr lang="en-GB" sz="800" b="1" i="0" u="none" strike="noStrike">
                          <a:solidFill>
                            <a:srgbClr val="000000"/>
                          </a:solidFill>
                          <a:effectLst/>
                          <a:latin typeface="Calibri" panose="020F0502020204030204" pitchFamily="34" charset="0"/>
                        </a:rPr>
                        <a:t>[First name, Last name]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gridSpan="4">
                  <a:txBody>
                    <a:bodyPr/>
                    <a:lstStyle/>
                    <a:p>
                      <a:pPr algn="ctr" fontAlgn="b"/>
                      <a:r>
                        <a:rPr lang="en-GB" sz="800" b="1" i="0" u="none" strike="noStrike" dirty="0">
                          <a:solidFill>
                            <a:srgbClr val="000000"/>
                          </a:solidFill>
                          <a:effectLst/>
                          <a:latin typeface="Calibri" panose="020F0502020204030204" pitchFamily="34" charset="0"/>
                        </a:rPr>
                        <a:t>MAIN BENEFICIARY INFORMATION</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6">
                  <a:txBody>
                    <a:bodyPr/>
                    <a:lstStyle/>
                    <a:p>
                      <a:pPr algn="ctr" fontAlgn="b"/>
                      <a:r>
                        <a:rPr lang="en-GB" sz="800" b="1" i="0" u="none" strike="noStrike" dirty="0">
                          <a:solidFill>
                            <a:srgbClr val="000000"/>
                          </a:solidFill>
                          <a:effectLst/>
                          <a:latin typeface="Calibri" panose="020F0502020204030204" pitchFamily="34" charset="0"/>
                        </a:rPr>
                        <a:t>HOUSEHOLD LOCATION (GPS)</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algn="ctr" fontAlgn="b"/>
                      <a:r>
                        <a:rPr lang="en-GB" sz="800" b="1" i="0" u="none" strike="noStrike">
                          <a:solidFill>
                            <a:srgbClr val="000000"/>
                          </a:solidFill>
                          <a:effectLst/>
                          <a:latin typeface="Calibri" panose="020F0502020204030204" pitchFamily="34" charset="0"/>
                        </a:rPr>
                        <a:t>OTHER VILLAGE CONTACT</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tcPr>
                </a:tc>
                <a:tc hMerge="1">
                  <a:txBody>
                    <a:bodyPr/>
                    <a:lstStyle/>
                    <a:p>
                      <a:endParaRPr lang="en-GB"/>
                    </a:p>
                  </a:txBody>
                  <a:tcPr/>
                </a:tc>
                <a:tc>
                  <a:txBody>
                    <a:bodyPr/>
                    <a:lstStyle/>
                    <a:p>
                      <a:pPr algn="l" fontAlgn="b"/>
                      <a:r>
                        <a:rPr lang="en-GB" sz="800" b="1" i="0" u="none" strike="noStrike">
                          <a:solidFill>
                            <a:srgbClr val="000000"/>
                          </a:solidFill>
                          <a:effectLst/>
                          <a:latin typeface="Calibri" panose="020F0502020204030204" pitchFamily="34" charset="0"/>
                        </a:rPr>
                        <a:t>DATA ENTRY PERSONNEL  [First name, Last name]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258988222"/>
                  </a:ext>
                </a:extLst>
              </a:tr>
              <a:tr h="859534">
                <a:tc rowSpan="2">
                  <a:txBody>
                    <a:bodyPr/>
                    <a:lstStyle/>
                    <a:p>
                      <a:pPr algn="ctr" fontAlgn="b"/>
                      <a:r>
                        <a:rPr lang="en-GB" sz="800" b="1" i="0" u="none" strike="noStrike">
                          <a:solidFill>
                            <a:srgbClr val="FF0000"/>
                          </a:solidFill>
                          <a:effectLst/>
                          <a:latin typeface="Calibri" panose="020F0502020204030204" pitchFamily="34" charset="0"/>
                        </a:rPr>
                        <a:t>Please select the village from the dropdown menu</a:t>
                      </a:r>
                    </a:p>
                  </a:txBody>
                  <a:tcPr marL="2967" marR="2967" marT="296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tc rowSpan="2">
                  <a:txBody>
                    <a:bodyPr/>
                    <a:lstStyle/>
                    <a:p>
                      <a:pPr algn="ctr" fontAlgn="b"/>
                      <a:r>
                        <a:rPr lang="en-GB" sz="800" b="1" i="0" u="none" strike="noStrike">
                          <a:solidFill>
                            <a:srgbClr val="FF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GB" sz="800" b="1" i="0" u="none" strike="noStrike">
                          <a:solidFill>
                            <a:srgbClr val="FF0000"/>
                          </a:solidFill>
                          <a:effectLst/>
                          <a:latin typeface="Calibri" panose="020F0502020204030204" pitchFamily="34" charset="0"/>
                        </a:rPr>
                        <a:t>Is this the primary beneficiary? Select from the dropdown menu</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GB" sz="800" b="1" i="0" u="none" strike="noStrike">
                          <a:solidFill>
                            <a:srgbClr val="FF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GB" sz="800" b="1" i="0" u="none" strike="noStrike">
                          <a:solidFill>
                            <a:srgbClr val="FF0000"/>
                          </a:solidFill>
                          <a:effectLst/>
                          <a:latin typeface="Calibri" panose="020F0502020204030204" pitchFamily="34" charset="0"/>
                        </a:rPr>
                        <a:t>Is this the primary beneficiary? Select from the dropdown menu</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1" i="0" u="none" strike="noStrike">
                          <a:solidFill>
                            <a:srgbClr val="FF0000"/>
                          </a:solidFill>
                          <a:effectLst/>
                          <a:latin typeface="Calibri" panose="020F0502020204030204" pitchFamily="34" charset="0"/>
                        </a:rPr>
                        <a:t>Select from the dropdown menu</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GB" sz="800" b="1" i="0" u="none" strike="noStrike">
                          <a:solidFill>
                            <a:srgbClr val="000000"/>
                          </a:solidFill>
                          <a:effectLst/>
                          <a:latin typeface="Calibri" panose="020F0502020204030204" pitchFamily="34" charset="0"/>
                        </a:rPr>
                        <a:t>Age</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800" b="1" i="0" u="none" strike="noStrike">
                          <a:solidFill>
                            <a:srgbClr val="FF0000"/>
                          </a:solidFill>
                          <a:effectLst/>
                          <a:latin typeface="Calibri" panose="020F0502020204030204" pitchFamily="34" charset="0"/>
                        </a:rPr>
                        <a:t>Select from the dropdown menu</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en-GB" sz="800" b="1" i="0" u="none" strike="noStrike">
                          <a:solidFill>
                            <a:srgbClr val="000000"/>
                          </a:solidFill>
                          <a:effectLst/>
                          <a:latin typeface="Calibri" panose="020F0502020204030204" pitchFamily="34" charset="0"/>
                        </a:rPr>
                        <a:t>Telephone number</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b"/>
                      <a:r>
                        <a:rPr lang="en-GB" sz="800" b="1" i="0" u="none" strike="noStrike">
                          <a:solidFill>
                            <a:srgbClr val="000000"/>
                          </a:solidFill>
                          <a:effectLst/>
                          <a:latin typeface="Calibri" panose="020F0502020204030204" pitchFamily="34" charset="0"/>
                        </a:rPr>
                        <a:t>Latitute (N)</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1" i="0" u="none" strike="noStrike">
                          <a:solidFill>
                            <a:srgbClr val="000000"/>
                          </a:solidFill>
                          <a:effectLst/>
                          <a:latin typeface="Calibri" panose="020F0502020204030204" pitchFamily="34" charset="0"/>
                        </a:rPr>
                        <a:t>Longitude (W)</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rowSpan="2">
                  <a:txBody>
                    <a:bodyPr/>
                    <a:lstStyle/>
                    <a:p>
                      <a:pPr algn="ctr" fontAlgn="b"/>
                      <a:r>
                        <a:rPr lang="en-GB" sz="800" b="1" i="0" u="none" strike="noStrike">
                          <a:solidFill>
                            <a:srgbClr val="000000"/>
                          </a:solidFill>
                          <a:effectLst/>
                          <a:latin typeface="Calibri" panose="020F0502020204030204" pitchFamily="34" charset="0"/>
                        </a:rPr>
                        <a:t>Name</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GB" sz="800" b="1" i="0" u="none" strike="noStrike">
                          <a:solidFill>
                            <a:srgbClr val="000000"/>
                          </a:solidFill>
                          <a:effectLst/>
                          <a:latin typeface="Calibri" panose="020F0502020204030204" pitchFamily="34" charset="0"/>
                        </a:rPr>
                        <a:t>Telephone Number</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b"/>
                      <a:r>
                        <a:rPr lang="en-GB" sz="800" b="1" i="0" u="none" strike="noStrike">
                          <a:solidFill>
                            <a:srgbClr val="FF0000"/>
                          </a:solidFill>
                          <a:effectLst/>
                          <a:latin typeface="Calibri" panose="020F0502020204030204" pitchFamily="34" charset="0"/>
                        </a:rPr>
                        <a:t>Please select the data entry personnel from the dropdown menu</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16914789"/>
                  </a:ext>
                </a:extLst>
              </a:tr>
              <a:tr h="847705">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ctr" fontAlgn="b"/>
                      <a:r>
                        <a:rPr lang="en-GB" sz="800" b="1" i="0" u="none" strike="noStrike">
                          <a:solidFill>
                            <a:srgbClr val="000000"/>
                          </a:solidFill>
                          <a:effectLst/>
                          <a:latin typeface="Calibri" panose="020F0502020204030204" pitchFamily="34" charset="0"/>
                        </a:rPr>
                        <a:t>Gender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a:txBody>
                    <a:bodyPr/>
                    <a:lstStyle/>
                    <a:p>
                      <a:pPr algn="ctr" fontAlgn="b"/>
                      <a:r>
                        <a:rPr lang="en-GB" sz="800" b="1" i="0" u="none" strike="noStrike">
                          <a:solidFill>
                            <a:srgbClr val="000000"/>
                          </a:solidFill>
                          <a:effectLst/>
                          <a:latin typeface="Calibri" panose="020F0502020204030204" pitchFamily="34" charset="0"/>
                        </a:rPr>
                        <a:t>Education</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v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Degrees</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Minutes</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Seconds</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Degrees</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Minutes</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Seconds</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968483807"/>
                  </a:ext>
                </a:extLst>
              </a:tr>
              <a:tr h="287418">
                <a:tc>
                  <a:txBody>
                    <a:bodyPr/>
                    <a:lstStyle/>
                    <a:p>
                      <a:pPr algn="ctr" fontAlgn="b"/>
                      <a:r>
                        <a:rPr lang="en-GB" sz="800" b="0" i="0" u="none" strike="noStrike" dirty="0" err="1">
                          <a:solidFill>
                            <a:srgbClr val="000000"/>
                          </a:solidFill>
                          <a:effectLst/>
                          <a:latin typeface="Calibri" panose="020F0502020204030204" pitchFamily="34" charset="0"/>
                        </a:rPr>
                        <a:t>Bonia</a:t>
                      </a:r>
                      <a:endParaRPr lang="en-GB" sz="800" b="0" i="0" u="none" strike="noStrike" dirty="0">
                        <a:solidFill>
                          <a:srgbClr val="000000"/>
                        </a:solidFill>
                        <a:effectLst/>
                        <a:latin typeface="Calibri" panose="020F0502020204030204" pitchFamily="34" charset="0"/>
                      </a:endParaRPr>
                    </a:p>
                  </a:txBody>
                  <a:tcPr marL="2967" marR="2967" marT="2967"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GB" sz="800" b="0" i="0" u="none" strike="noStrike" dirty="0">
                          <a:solidFill>
                            <a:srgbClr val="000000"/>
                          </a:solidFill>
                          <a:effectLst/>
                          <a:latin typeface="Calibri" panose="020F0502020204030204" pitchFamily="34" charset="0"/>
                        </a:rPr>
                        <a:t>Abi </a:t>
                      </a:r>
                      <a:r>
                        <a:rPr lang="en-GB" sz="800" b="0" i="0" u="none" strike="noStrike" dirty="0" err="1">
                          <a:solidFill>
                            <a:srgbClr val="000000"/>
                          </a:solidFill>
                          <a:effectLst/>
                          <a:latin typeface="Calibri" panose="020F0502020204030204" pitchFamily="34" charset="0"/>
                        </a:rPr>
                        <a:t>Aziribam</a:t>
                      </a:r>
                      <a:endParaRPr lang="en-GB" sz="800" b="0" i="0" u="none" strike="noStrike" dirty="0">
                        <a:solidFill>
                          <a:srgbClr val="000000"/>
                        </a:solidFill>
                        <a:effectLst/>
                        <a:latin typeface="Calibri" panose="020F0502020204030204" pitchFamily="34" charset="0"/>
                      </a:endParaRP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800" b="0" i="0" u="none" strike="noStrike" dirty="0">
                          <a:solidFill>
                            <a:srgbClr val="000000"/>
                          </a:solidFill>
                          <a:effectLst/>
                          <a:latin typeface="Calibri" panose="020F0502020204030204" pitchFamily="34" charset="0"/>
                        </a:rPr>
                        <a:t>10.86686516</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0" i="0" u="none" strike="noStrike">
                          <a:solidFill>
                            <a:srgbClr val="000000"/>
                          </a:solidFill>
                          <a:effectLst/>
                          <a:latin typeface="Calibri" panose="020F0502020204030204" pitchFamily="34" charset="0"/>
                        </a:rPr>
                        <a:t>-1.122536898</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214434732"/>
                  </a:ext>
                </a:extLst>
              </a:tr>
              <a:tr h="289594">
                <a:tc>
                  <a:txBody>
                    <a:bodyPr/>
                    <a:lstStyle/>
                    <a:p>
                      <a:pPr algn="ctr" fontAlgn="b"/>
                      <a:r>
                        <a:rPr lang="en-GB" sz="800" b="0" i="0" u="none" strike="noStrike" dirty="0" err="1">
                          <a:solidFill>
                            <a:srgbClr val="000000"/>
                          </a:solidFill>
                          <a:effectLst/>
                          <a:latin typeface="Calibri" panose="020F0502020204030204" pitchFamily="34" charset="0"/>
                        </a:rPr>
                        <a:t>Bonia</a:t>
                      </a:r>
                      <a:endParaRPr lang="en-GB" sz="800" b="0" i="0" u="none" strike="noStrike" dirty="0">
                        <a:solidFill>
                          <a:srgbClr val="000000"/>
                        </a:solidFill>
                        <a:effectLst/>
                        <a:latin typeface="Calibri" panose="020F0502020204030204" pitchFamily="34" charset="0"/>
                      </a:endParaRPr>
                    </a:p>
                  </a:txBody>
                  <a:tcPr marL="2967" marR="2967" marT="2967"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GB" sz="800" b="0" i="0" u="none" strike="noStrike" dirty="0" err="1">
                          <a:solidFill>
                            <a:srgbClr val="000000"/>
                          </a:solidFill>
                          <a:effectLst/>
                          <a:latin typeface="Calibri" panose="020F0502020204030204" pitchFamily="34" charset="0"/>
                        </a:rPr>
                        <a:t>Abungaje</a:t>
                      </a:r>
                      <a:r>
                        <a:rPr lang="en-GB" sz="800" b="0" i="0" u="none" strike="noStrike" dirty="0">
                          <a:solidFill>
                            <a:srgbClr val="000000"/>
                          </a:solidFill>
                          <a:effectLst/>
                          <a:latin typeface="Calibri" panose="020F0502020204030204" pitchFamily="34" charset="0"/>
                        </a:rPr>
                        <a:t> </a:t>
                      </a:r>
                      <a:r>
                        <a:rPr lang="en-GB" sz="800" b="0" i="0" u="none" strike="noStrike" dirty="0" err="1">
                          <a:solidFill>
                            <a:srgbClr val="000000"/>
                          </a:solidFill>
                          <a:effectLst/>
                          <a:latin typeface="Calibri" panose="020F0502020204030204" pitchFamily="34" charset="0"/>
                        </a:rPr>
                        <a:t>Atono</a:t>
                      </a:r>
                      <a:endParaRPr lang="en-GB" sz="800" b="0" i="0" u="none" strike="noStrike" dirty="0">
                        <a:solidFill>
                          <a:srgbClr val="000000"/>
                        </a:solidFill>
                        <a:effectLst/>
                        <a:latin typeface="Calibri" panose="020F0502020204030204" pitchFamily="34" charset="0"/>
                      </a:endParaRP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800" b="0" i="0" u="none" strike="noStrike">
                          <a:solidFill>
                            <a:srgbClr val="000000"/>
                          </a:solidFill>
                          <a:effectLst/>
                          <a:latin typeface="Calibri" panose="020F0502020204030204" pitchFamily="34" charset="0"/>
                        </a:rPr>
                        <a:t>10.87483788</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0" i="0" u="none" strike="noStrike">
                          <a:solidFill>
                            <a:srgbClr val="000000"/>
                          </a:solidFill>
                          <a:effectLst/>
                          <a:latin typeface="Calibri" panose="020F0502020204030204" pitchFamily="34" charset="0"/>
                        </a:rPr>
                        <a:t>-1.124354005</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946443681"/>
                  </a:ext>
                </a:extLst>
              </a:tr>
              <a:tr h="307325">
                <a:tc>
                  <a:txBody>
                    <a:bodyPr/>
                    <a:lstStyle/>
                    <a:p>
                      <a:pPr algn="ctr" fontAlgn="b"/>
                      <a:r>
                        <a:rPr lang="en-GB" sz="800" b="0" i="0" u="none" strike="noStrike">
                          <a:solidFill>
                            <a:srgbClr val="000000"/>
                          </a:solidFill>
                          <a:effectLst/>
                          <a:latin typeface="Calibri" panose="020F0502020204030204" pitchFamily="34" charset="0"/>
                        </a:rPr>
                        <a:t>Bonia</a:t>
                      </a:r>
                    </a:p>
                  </a:txBody>
                  <a:tcPr marL="2967" marR="2967" marT="2967"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GB" sz="800" b="0" i="0" u="none" strike="noStrike">
                          <a:solidFill>
                            <a:srgbClr val="000000"/>
                          </a:solidFill>
                          <a:effectLst/>
                          <a:latin typeface="Calibri" panose="020F0502020204030204" pitchFamily="34" charset="0"/>
                        </a:rPr>
                        <a:t>Adanorno Matha</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800" b="0" i="0" u="none" strike="noStrike">
                          <a:solidFill>
                            <a:srgbClr val="000000"/>
                          </a:solidFill>
                          <a:effectLst/>
                          <a:latin typeface="Calibri" panose="020F0502020204030204" pitchFamily="34" charset="0"/>
                        </a:rPr>
                        <a:t>10.87005806</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0" i="0" u="none" strike="noStrike" dirty="0">
                          <a:solidFill>
                            <a:srgbClr val="000000"/>
                          </a:solidFill>
                          <a:effectLst/>
                          <a:latin typeface="Calibri" panose="020F0502020204030204" pitchFamily="34" charset="0"/>
                        </a:rPr>
                        <a:t>-1.12887311</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246088797"/>
                  </a:ext>
                </a:extLst>
              </a:tr>
              <a:tr h="429402">
                <a:tc>
                  <a:txBody>
                    <a:bodyPr/>
                    <a:lstStyle/>
                    <a:p>
                      <a:pPr algn="ctr" fontAlgn="b"/>
                      <a:r>
                        <a:rPr lang="en-GB" sz="800" b="0" i="0" u="none" strike="noStrike" dirty="0" err="1">
                          <a:solidFill>
                            <a:srgbClr val="000000"/>
                          </a:solidFill>
                          <a:effectLst/>
                          <a:latin typeface="Calibri" panose="020F0502020204030204" pitchFamily="34" charset="0"/>
                        </a:rPr>
                        <a:t>Bonia</a:t>
                      </a:r>
                      <a:endParaRPr lang="en-GB" sz="800" b="0" i="0" u="none" strike="noStrike" dirty="0">
                        <a:solidFill>
                          <a:srgbClr val="000000"/>
                        </a:solidFill>
                        <a:effectLst/>
                        <a:latin typeface="Calibri" panose="020F0502020204030204" pitchFamily="34" charset="0"/>
                      </a:endParaRPr>
                    </a:p>
                  </a:txBody>
                  <a:tcPr marL="2967" marR="2967" marT="2967"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GB" sz="800" b="0" i="0" u="none" strike="noStrike" dirty="0" err="1">
                          <a:solidFill>
                            <a:srgbClr val="000000"/>
                          </a:solidFill>
                          <a:effectLst/>
                          <a:latin typeface="Calibri" panose="020F0502020204030204" pitchFamily="34" charset="0"/>
                        </a:rPr>
                        <a:t>Akwele</a:t>
                      </a:r>
                      <a:r>
                        <a:rPr lang="en-GB" sz="800" b="0" i="0" u="none" strike="noStrike" dirty="0">
                          <a:solidFill>
                            <a:srgbClr val="000000"/>
                          </a:solidFill>
                          <a:effectLst/>
                          <a:latin typeface="Calibri" panose="020F0502020204030204" pitchFamily="34" charset="0"/>
                        </a:rPr>
                        <a:t> </a:t>
                      </a:r>
                      <a:r>
                        <a:rPr lang="en-GB" sz="800" b="0" i="0" u="none" strike="noStrike" dirty="0" err="1">
                          <a:solidFill>
                            <a:srgbClr val="000000"/>
                          </a:solidFill>
                          <a:effectLst/>
                          <a:latin typeface="Calibri" panose="020F0502020204030204" pitchFamily="34" charset="0"/>
                        </a:rPr>
                        <a:t>Tangwam</a:t>
                      </a:r>
                      <a:endParaRPr lang="en-GB" sz="800" b="0" i="0" u="none" strike="noStrike" dirty="0">
                        <a:solidFill>
                          <a:srgbClr val="000000"/>
                        </a:solidFill>
                        <a:effectLst/>
                        <a:latin typeface="Calibri" panose="020F0502020204030204" pitchFamily="34" charset="0"/>
                      </a:endParaRP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800" b="0" i="0" u="none" strike="noStrike">
                          <a:solidFill>
                            <a:srgbClr val="000000"/>
                          </a:solidFill>
                          <a:effectLst/>
                          <a:latin typeface="Calibri" panose="020F0502020204030204" pitchFamily="34" charset="0"/>
                        </a:rPr>
                        <a:t>10.87164211</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0" i="0" u="none" strike="noStrike" dirty="0">
                          <a:solidFill>
                            <a:srgbClr val="000000"/>
                          </a:solidFill>
                          <a:effectLst/>
                          <a:latin typeface="Calibri" panose="020F0502020204030204" pitchFamily="34" charset="0"/>
                        </a:rPr>
                        <a:t>-1.129305363</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3480425701"/>
                  </a:ext>
                </a:extLst>
              </a:tr>
              <a:tr h="289594">
                <a:tc>
                  <a:txBody>
                    <a:bodyPr/>
                    <a:lstStyle/>
                    <a:p>
                      <a:pPr algn="ctr" fontAlgn="b"/>
                      <a:r>
                        <a:rPr lang="en-GB" sz="800" b="0" i="0" u="none" strike="noStrike">
                          <a:solidFill>
                            <a:srgbClr val="000000"/>
                          </a:solidFill>
                          <a:effectLst/>
                          <a:latin typeface="Calibri" panose="020F0502020204030204" pitchFamily="34" charset="0"/>
                        </a:rPr>
                        <a:t>Bonia</a:t>
                      </a:r>
                    </a:p>
                  </a:txBody>
                  <a:tcPr marL="2967" marR="2967" marT="2967"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GB" sz="800" b="0" i="0" u="none" strike="noStrike">
                          <a:solidFill>
                            <a:srgbClr val="000000"/>
                          </a:solidFill>
                          <a:effectLst/>
                          <a:latin typeface="Calibri" panose="020F0502020204030204" pitchFamily="34" charset="0"/>
                        </a:rPr>
                        <a:t>Albertina Yirba</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800" b="0" i="0" u="none" strike="noStrike">
                          <a:solidFill>
                            <a:srgbClr val="000000"/>
                          </a:solidFill>
                          <a:effectLst/>
                          <a:latin typeface="Calibri" panose="020F0502020204030204" pitchFamily="34" charset="0"/>
                        </a:rPr>
                        <a:t>10.86724091</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0" i="0" u="none" strike="noStrike" dirty="0">
                          <a:solidFill>
                            <a:srgbClr val="000000"/>
                          </a:solidFill>
                          <a:effectLst/>
                          <a:latin typeface="Calibri" panose="020F0502020204030204" pitchFamily="34" charset="0"/>
                        </a:rPr>
                        <a:t>-1.125035524</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4014241277"/>
                  </a:ext>
                </a:extLst>
              </a:tr>
              <a:tr h="306748">
                <a:tc>
                  <a:txBody>
                    <a:bodyPr/>
                    <a:lstStyle/>
                    <a:p>
                      <a:pPr algn="ctr" fontAlgn="b"/>
                      <a:r>
                        <a:rPr lang="en-GB" sz="800" b="0" i="0" u="none" strike="noStrike" dirty="0" err="1">
                          <a:solidFill>
                            <a:srgbClr val="000000"/>
                          </a:solidFill>
                          <a:effectLst/>
                          <a:latin typeface="Calibri" panose="020F0502020204030204" pitchFamily="34" charset="0"/>
                        </a:rPr>
                        <a:t>Bonia</a:t>
                      </a:r>
                      <a:endParaRPr lang="en-GB" sz="800" b="0" i="0" u="none" strike="noStrike" dirty="0">
                        <a:solidFill>
                          <a:srgbClr val="000000"/>
                        </a:solidFill>
                        <a:effectLst/>
                        <a:latin typeface="Calibri" panose="020F0502020204030204" pitchFamily="34" charset="0"/>
                      </a:endParaRPr>
                    </a:p>
                  </a:txBody>
                  <a:tcPr marL="2967" marR="2967" marT="2967"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GB" sz="800" b="0" i="0" u="none" strike="noStrike" dirty="0">
                          <a:solidFill>
                            <a:srgbClr val="000000"/>
                          </a:solidFill>
                          <a:effectLst/>
                          <a:latin typeface="Calibri" panose="020F0502020204030204" pitchFamily="34" charset="0"/>
                        </a:rPr>
                        <a:t>Ali </a:t>
                      </a:r>
                      <a:r>
                        <a:rPr lang="en-GB" sz="800" b="0" i="0" u="none" strike="noStrike" dirty="0" err="1">
                          <a:solidFill>
                            <a:srgbClr val="000000"/>
                          </a:solidFill>
                          <a:effectLst/>
                          <a:latin typeface="Calibri" panose="020F0502020204030204" pitchFamily="34" charset="0"/>
                        </a:rPr>
                        <a:t>Akumbasia</a:t>
                      </a:r>
                      <a:endParaRPr lang="en-GB" sz="800" b="0" i="0" u="none" strike="noStrike" dirty="0">
                        <a:solidFill>
                          <a:srgbClr val="000000"/>
                        </a:solidFill>
                        <a:effectLst/>
                        <a:latin typeface="Calibri" panose="020F0502020204030204" pitchFamily="34" charset="0"/>
                      </a:endParaRP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800" b="0" i="0" u="none" strike="noStrike">
                          <a:solidFill>
                            <a:srgbClr val="000000"/>
                          </a:solidFill>
                          <a:effectLst/>
                          <a:latin typeface="Calibri" panose="020F0502020204030204" pitchFamily="34" charset="0"/>
                        </a:rPr>
                        <a:t>10.871562</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0" i="0" u="none" strike="noStrike">
                          <a:solidFill>
                            <a:srgbClr val="000000"/>
                          </a:solidFill>
                          <a:effectLst/>
                          <a:latin typeface="Calibri" panose="020F0502020204030204" pitchFamily="34" charset="0"/>
                        </a:rPr>
                        <a:t>-1.123452187</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187735090"/>
                  </a:ext>
                </a:extLst>
              </a:tr>
              <a:tr h="289594">
                <a:tc>
                  <a:txBody>
                    <a:bodyPr/>
                    <a:lstStyle/>
                    <a:p>
                      <a:pPr algn="ctr" fontAlgn="b"/>
                      <a:r>
                        <a:rPr lang="en-GB" sz="800" b="0" i="0" u="none" strike="noStrike">
                          <a:solidFill>
                            <a:srgbClr val="000000"/>
                          </a:solidFill>
                          <a:effectLst/>
                          <a:latin typeface="Calibri" panose="020F0502020204030204" pitchFamily="34" charset="0"/>
                        </a:rPr>
                        <a:t>Bonia</a:t>
                      </a:r>
                    </a:p>
                  </a:txBody>
                  <a:tcPr marL="2967" marR="2967" marT="2967"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l" fontAlgn="b"/>
                      <a:r>
                        <a:rPr lang="en-GB" sz="800" b="0" i="0" u="none" strike="noStrike" dirty="0" err="1">
                          <a:solidFill>
                            <a:srgbClr val="000000"/>
                          </a:solidFill>
                          <a:effectLst/>
                          <a:latin typeface="Calibri" panose="020F0502020204030204" pitchFamily="34" charset="0"/>
                        </a:rPr>
                        <a:t>Anuga</a:t>
                      </a:r>
                      <a:r>
                        <a:rPr lang="en-GB" sz="800" b="0" i="0" u="none" strike="noStrike" dirty="0">
                          <a:solidFill>
                            <a:srgbClr val="000000"/>
                          </a:solidFill>
                          <a:effectLst/>
                          <a:latin typeface="Calibri" panose="020F0502020204030204" pitchFamily="34" charset="0"/>
                        </a:rPr>
                        <a:t> </a:t>
                      </a:r>
                      <a:r>
                        <a:rPr lang="en-GB" sz="800" b="0" i="0" u="none" strike="noStrike" dirty="0" err="1">
                          <a:solidFill>
                            <a:srgbClr val="000000"/>
                          </a:solidFill>
                          <a:effectLst/>
                          <a:latin typeface="Calibri" panose="020F0502020204030204" pitchFamily="34" charset="0"/>
                        </a:rPr>
                        <a:t>Seyire</a:t>
                      </a:r>
                      <a:endParaRPr lang="en-GB" sz="800" b="0" i="0" u="none" strike="noStrike" dirty="0">
                        <a:solidFill>
                          <a:srgbClr val="000000"/>
                        </a:solidFill>
                        <a:effectLst/>
                        <a:latin typeface="Calibri" panose="020F0502020204030204" pitchFamily="34" charset="0"/>
                      </a:endParaRP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n-GB" sz="800" b="0" i="0" u="none" strike="noStrike">
                          <a:solidFill>
                            <a:srgbClr val="000000"/>
                          </a:solidFill>
                          <a:effectLst/>
                          <a:latin typeface="Calibri" panose="020F0502020204030204" pitchFamily="34" charset="0"/>
                        </a:rPr>
                        <a:t>10.86962223</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3">
                  <a:txBody>
                    <a:bodyPr/>
                    <a:lstStyle/>
                    <a:p>
                      <a:pPr algn="ctr" fontAlgn="b"/>
                      <a:r>
                        <a:rPr lang="en-GB" sz="800" b="0" i="0" u="none" strike="noStrike" dirty="0">
                          <a:solidFill>
                            <a:srgbClr val="000000"/>
                          </a:solidFill>
                          <a:effectLst/>
                          <a:latin typeface="Calibri" panose="020F0502020204030204" pitchFamily="34" charset="0"/>
                        </a:rPr>
                        <a:t>-1.122154593</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a:txBody>
                    <a:bodyPr/>
                    <a:lstStyle/>
                    <a:p>
                      <a:pPr algn="ctr" fontAlgn="b"/>
                      <a:r>
                        <a:rPr lang="en-GB" sz="800" b="0" i="0" u="none" strike="noStrike" dirty="0">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800" b="0" i="0" u="none" strike="noStrike">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800" b="0" i="0" u="none" strike="noStrike" dirty="0">
                          <a:solidFill>
                            <a:srgbClr val="000000"/>
                          </a:solidFill>
                          <a:effectLst/>
                          <a:latin typeface="Calibri" panose="020F0502020204030204" pitchFamily="34" charset="0"/>
                        </a:rPr>
                        <a:t> </a:t>
                      </a:r>
                    </a:p>
                  </a:txBody>
                  <a:tcPr marL="2967" marR="2967" marT="296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450168726"/>
                  </a:ext>
                </a:extLst>
              </a:tr>
            </a:tbl>
          </a:graphicData>
        </a:graphic>
      </p:graphicFrame>
      <p:sp>
        <p:nvSpPr>
          <p:cNvPr id="6" name="Title 1">
            <a:extLst>
              <a:ext uri="{FF2B5EF4-FFF2-40B4-BE49-F238E27FC236}">
                <a16:creationId xmlns:a16="http://schemas.microsoft.com/office/drawing/2014/main" id="{BD945184-ECC9-48E9-8200-8C395A3F3644}"/>
              </a:ext>
            </a:extLst>
          </p:cNvPr>
          <p:cNvSpPr>
            <a:spLocks noGrp="1"/>
          </p:cNvSpPr>
          <p:nvPr>
            <p:ph type="title"/>
          </p:nvPr>
        </p:nvSpPr>
        <p:spPr>
          <a:xfrm>
            <a:off x="457200" y="990600"/>
            <a:ext cx="8229600" cy="427038"/>
          </a:xfrm>
        </p:spPr>
        <p:txBody>
          <a:bodyPr>
            <a:noAutofit/>
          </a:bodyPr>
          <a:lstStyle/>
          <a:p>
            <a:pPr algn="ctr">
              <a:spcBef>
                <a:spcPct val="20000"/>
              </a:spcBef>
            </a:pPr>
            <a:r>
              <a:rPr lang="en-GB" sz="2400" b="1" dirty="0">
                <a:latin typeface="+mn-lt"/>
                <a:ea typeface="+mn-ea"/>
                <a:cs typeface="+mn-cs"/>
              </a:rPr>
              <a:t>BTTT: Beneficiary Information</a:t>
            </a:r>
          </a:p>
        </p:txBody>
      </p:sp>
      <p:sp>
        <p:nvSpPr>
          <p:cNvPr id="7" name="Oval 6">
            <a:extLst>
              <a:ext uri="{FF2B5EF4-FFF2-40B4-BE49-F238E27FC236}">
                <a16:creationId xmlns:a16="http://schemas.microsoft.com/office/drawing/2014/main" id="{F6295FAB-6035-47FF-B13C-AF02F8DAE757}"/>
              </a:ext>
            </a:extLst>
          </p:cNvPr>
          <p:cNvSpPr/>
          <p:nvPr/>
        </p:nvSpPr>
        <p:spPr>
          <a:xfrm>
            <a:off x="838198" y="3840162"/>
            <a:ext cx="1066800" cy="30178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906257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293A8-A68C-4A23-A9B0-FC8E9388ACB0}"/>
              </a:ext>
            </a:extLst>
          </p:cNvPr>
          <p:cNvSpPr>
            <a:spLocks noGrp="1"/>
          </p:cNvSpPr>
          <p:nvPr>
            <p:ph type="title"/>
          </p:nvPr>
        </p:nvSpPr>
        <p:spPr>
          <a:xfrm>
            <a:off x="609600" y="1066800"/>
            <a:ext cx="8229600" cy="381000"/>
          </a:xfrm>
        </p:spPr>
        <p:txBody>
          <a:bodyPr>
            <a:noAutofit/>
          </a:bodyPr>
          <a:lstStyle/>
          <a:p>
            <a:pPr>
              <a:spcBef>
                <a:spcPct val="20000"/>
              </a:spcBef>
            </a:pPr>
            <a:r>
              <a:rPr lang="en-GB" sz="2400" b="1" dirty="0">
                <a:latin typeface="+mn-lt"/>
                <a:ea typeface="+mn-ea"/>
                <a:cs typeface="+mn-cs"/>
              </a:rPr>
              <a:t>Exposure Template</a:t>
            </a:r>
          </a:p>
        </p:txBody>
      </p:sp>
      <p:graphicFrame>
        <p:nvGraphicFramePr>
          <p:cNvPr id="3" name="Table 2">
            <a:extLst>
              <a:ext uri="{FF2B5EF4-FFF2-40B4-BE49-F238E27FC236}">
                <a16:creationId xmlns:a16="http://schemas.microsoft.com/office/drawing/2014/main" id="{C9706D21-C067-42ED-9AC9-64C2D5227E7C}"/>
              </a:ext>
            </a:extLst>
          </p:cNvPr>
          <p:cNvGraphicFramePr>
            <a:graphicFrameLocks noGrp="1"/>
          </p:cNvGraphicFramePr>
          <p:nvPr>
            <p:extLst>
              <p:ext uri="{D42A27DB-BD31-4B8C-83A1-F6EECF244321}">
                <p14:modId xmlns:p14="http://schemas.microsoft.com/office/powerpoint/2010/main" val="2714588582"/>
              </p:ext>
            </p:extLst>
          </p:nvPr>
        </p:nvGraphicFramePr>
        <p:xfrm>
          <a:off x="457200" y="1676400"/>
          <a:ext cx="8229599" cy="4431067"/>
        </p:xfrm>
        <a:graphic>
          <a:graphicData uri="http://schemas.openxmlformats.org/drawingml/2006/table">
            <a:tbl>
              <a:tblPr/>
              <a:tblGrid>
                <a:gridCol w="60259">
                  <a:extLst>
                    <a:ext uri="{9D8B030D-6E8A-4147-A177-3AD203B41FA5}">
                      <a16:colId xmlns:a16="http://schemas.microsoft.com/office/drawing/2014/main" val="1964832585"/>
                    </a:ext>
                  </a:extLst>
                </a:gridCol>
                <a:gridCol w="464853">
                  <a:extLst>
                    <a:ext uri="{9D8B030D-6E8A-4147-A177-3AD203B41FA5}">
                      <a16:colId xmlns:a16="http://schemas.microsoft.com/office/drawing/2014/main" val="4139414506"/>
                    </a:ext>
                  </a:extLst>
                </a:gridCol>
                <a:gridCol w="559543">
                  <a:extLst>
                    <a:ext uri="{9D8B030D-6E8A-4147-A177-3AD203B41FA5}">
                      <a16:colId xmlns:a16="http://schemas.microsoft.com/office/drawing/2014/main" val="652699568"/>
                    </a:ext>
                  </a:extLst>
                </a:gridCol>
                <a:gridCol w="740319">
                  <a:extLst>
                    <a:ext uri="{9D8B030D-6E8A-4147-A177-3AD203B41FA5}">
                      <a16:colId xmlns:a16="http://schemas.microsoft.com/office/drawing/2014/main" val="132296270"/>
                    </a:ext>
                  </a:extLst>
                </a:gridCol>
                <a:gridCol w="2109049">
                  <a:extLst>
                    <a:ext uri="{9D8B030D-6E8A-4147-A177-3AD203B41FA5}">
                      <a16:colId xmlns:a16="http://schemas.microsoft.com/office/drawing/2014/main" val="840524301"/>
                    </a:ext>
                  </a:extLst>
                </a:gridCol>
                <a:gridCol w="705886">
                  <a:extLst>
                    <a:ext uri="{9D8B030D-6E8A-4147-A177-3AD203B41FA5}">
                      <a16:colId xmlns:a16="http://schemas.microsoft.com/office/drawing/2014/main" val="192712704"/>
                    </a:ext>
                  </a:extLst>
                </a:gridCol>
                <a:gridCol w="1523681">
                  <a:extLst>
                    <a:ext uri="{9D8B030D-6E8A-4147-A177-3AD203B41FA5}">
                      <a16:colId xmlns:a16="http://schemas.microsoft.com/office/drawing/2014/main" val="1686454118"/>
                    </a:ext>
                  </a:extLst>
                </a:gridCol>
                <a:gridCol w="542327">
                  <a:extLst>
                    <a:ext uri="{9D8B030D-6E8A-4147-A177-3AD203B41FA5}">
                      <a16:colId xmlns:a16="http://schemas.microsoft.com/office/drawing/2014/main" val="1384809308"/>
                    </a:ext>
                  </a:extLst>
                </a:gridCol>
                <a:gridCol w="464853">
                  <a:extLst>
                    <a:ext uri="{9D8B030D-6E8A-4147-A177-3AD203B41FA5}">
                      <a16:colId xmlns:a16="http://schemas.microsoft.com/office/drawing/2014/main" val="3435122927"/>
                    </a:ext>
                  </a:extLst>
                </a:gridCol>
                <a:gridCol w="1058829">
                  <a:extLst>
                    <a:ext uri="{9D8B030D-6E8A-4147-A177-3AD203B41FA5}">
                      <a16:colId xmlns:a16="http://schemas.microsoft.com/office/drawing/2014/main" val="1763672028"/>
                    </a:ext>
                  </a:extLst>
                </a:gridCol>
              </a:tblGrid>
              <a:tr h="457200">
                <a:tc gridSpan="10">
                  <a:txBody>
                    <a:bodyPr/>
                    <a:lstStyle/>
                    <a:p>
                      <a:pPr algn="ctr" fontAlgn="t"/>
                      <a:r>
                        <a:rPr lang="en-GB" sz="1050" b="1" i="0" u="none" strike="noStrike" dirty="0">
                          <a:solidFill>
                            <a:srgbClr val="000000"/>
                          </a:solidFill>
                          <a:effectLst/>
                          <a:latin typeface="Times New Roman" panose="02020603050405020304" pitchFamily="18" charset="0"/>
                        </a:rPr>
                        <a:t>EXPOSURE TEMPLATE:- FOR COLLECTING DATA ON THE NUMBER OF INDIVIDUALS EXPOSED TO DIFFERENT AFRICA RISING TREATMENTS (E.G., FIELD DAYS, VIDEO DEMOS, ETC.) </a:t>
                      </a:r>
                    </a:p>
                  </a:txBody>
                  <a:tcPr marL="5405" marR="5405" marT="5405" marB="0">
                    <a:lnL>
                      <a:noFill/>
                    </a:lnL>
                    <a:lnR>
                      <a:noFill/>
                    </a:lnR>
                    <a:lnT>
                      <a:noFill/>
                    </a:lnT>
                    <a:lnB>
                      <a:noFill/>
                    </a:lnB>
                    <a:solidFill>
                      <a:srgbClr val="B4C6E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210330895"/>
                  </a:ext>
                </a:extLst>
              </a:tr>
              <a:tr h="476579">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a:noFill/>
                    </a:lnB>
                  </a:tcPr>
                </a:tc>
                <a:tc>
                  <a:txBody>
                    <a:bodyPr/>
                    <a:lstStyle/>
                    <a:p>
                      <a:pPr algn="l" fontAlgn="b"/>
                      <a:r>
                        <a:rPr lang="en-GB" sz="1050" b="0" i="0" u="none" strike="noStrike">
                          <a:solidFill>
                            <a:srgbClr val="000000"/>
                          </a:solidFill>
                          <a:effectLst/>
                          <a:latin typeface="Times New Roman" panose="02020603050405020304" pitchFamily="18" charset="0"/>
                        </a:rPr>
                        <a:t>Country </a:t>
                      </a:r>
                    </a:p>
                  </a:txBody>
                  <a:tcPr marL="5405" marR="5405" marT="5405" marB="0" anchor="b">
                    <a:lnL>
                      <a:noFill/>
                    </a:lnL>
                    <a:lnR>
                      <a:noFill/>
                    </a:lnR>
                    <a:lnT>
                      <a:noFill/>
                    </a:lnT>
                    <a:lnB>
                      <a:noFill/>
                    </a:lnB>
                  </a:tcPr>
                </a:tc>
                <a:tc gridSpan="2">
                  <a:txBody>
                    <a:bodyPr/>
                    <a:lstStyle/>
                    <a:p>
                      <a:pPr algn="l" fontAlgn="b"/>
                      <a:r>
                        <a:rPr lang="en-GB" sz="1050" b="0" i="0" u="none" strike="noStrike">
                          <a:solidFill>
                            <a:srgbClr val="000000"/>
                          </a:solidFill>
                          <a:effectLst/>
                          <a:latin typeface="Times New Roman" panose="02020603050405020304" pitchFamily="18" charset="0"/>
                        </a:rPr>
                        <a:t>__________________</a:t>
                      </a:r>
                    </a:p>
                  </a:txBody>
                  <a:tcPr marL="5405" marR="5405" marT="5405" marB="0" anchor="b">
                    <a:lnL>
                      <a:noFill/>
                    </a:lnL>
                    <a:lnR>
                      <a:noFill/>
                    </a:lnR>
                    <a:lnT>
                      <a:noFill/>
                    </a:lnT>
                    <a:lnB>
                      <a:noFill/>
                    </a:lnB>
                  </a:tcPr>
                </a:tc>
                <a:tc hMerge="1">
                  <a:txBody>
                    <a:bodyPr/>
                    <a:lstStyle/>
                    <a:p>
                      <a:endParaRPr lang="en-GB"/>
                    </a:p>
                  </a:txBody>
                  <a:tcPr/>
                </a:tc>
                <a:tc>
                  <a:txBody>
                    <a:bodyPr/>
                    <a:lstStyle/>
                    <a:p>
                      <a:pPr algn="ctr" fontAlgn="b"/>
                      <a:endParaRPr lang="en-GB" sz="1050" b="0" i="0" u="none" strike="noStrike" dirty="0">
                        <a:solidFill>
                          <a:srgbClr val="000000"/>
                        </a:solidFill>
                        <a:effectLst/>
                        <a:latin typeface="Times New Roman" panose="02020603050405020304" pitchFamily="18" charset="0"/>
                      </a:endParaRPr>
                    </a:p>
                  </a:txBody>
                  <a:tcPr marL="5405" marR="5405" marT="5405" marB="0" anchor="b">
                    <a:lnL>
                      <a:noFill/>
                    </a:lnL>
                    <a:lnR>
                      <a:noFill/>
                    </a:lnR>
                    <a:lnT>
                      <a:noFill/>
                    </a:lnT>
                    <a:lnB>
                      <a:noFill/>
                    </a:lnB>
                  </a:tcPr>
                </a:tc>
                <a:tc>
                  <a:txBody>
                    <a:bodyPr/>
                    <a:lstStyle/>
                    <a:p>
                      <a:pPr algn="l" fontAlgn="b"/>
                      <a:endParaRPr lang="en-GB" sz="1050" b="0" i="0" u="none" strike="noStrike" dirty="0">
                        <a:solidFill>
                          <a:srgbClr val="000000"/>
                        </a:solidFill>
                        <a:effectLst/>
                        <a:latin typeface="Times New Roman" panose="02020603050405020304" pitchFamily="18" charset="0"/>
                      </a:endParaRPr>
                    </a:p>
                  </a:txBody>
                  <a:tcPr marL="5405" marR="5405" marT="5405" marB="0" anchor="b">
                    <a:lnL>
                      <a:noFill/>
                    </a:lnL>
                    <a:lnR>
                      <a:noFill/>
                    </a:lnR>
                    <a:lnT>
                      <a:noFill/>
                    </a:lnT>
                    <a:lnB>
                      <a:noFill/>
                    </a:lnB>
                  </a:tcPr>
                </a:tc>
                <a:tc>
                  <a:txBody>
                    <a:bodyPr/>
                    <a:lstStyle/>
                    <a:p>
                      <a:pPr algn="l" fontAlgn="b"/>
                      <a:endParaRPr lang="en-GB" sz="1050" b="0" i="0" u="none" strike="noStrike" dirty="0">
                        <a:solidFill>
                          <a:srgbClr val="000000"/>
                        </a:solidFill>
                        <a:effectLst/>
                        <a:latin typeface="Times New Roman" panose="02020603050405020304" pitchFamily="18" charset="0"/>
                      </a:endParaRPr>
                    </a:p>
                  </a:txBody>
                  <a:tcPr marL="5405" marR="5405" marT="5405" marB="0" anchor="b">
                    <a:lnL>
                      <a:noFill/>
                    </a:lnL>
                    <a:lnR>
                      <a:noFill/>
                    </a:lnR>
                    <a:lnT>
                      <a:noFill/>
                    </a:lnT>
                    <a:lnB>
                      <a:noFill/>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6725605"/>
                  </a:ext>
                </a:extLst>
              </a:tr>
              <a:tr h="56821">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a:noFill/>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ctr" fontAlgn="b"/>
                      <a:r>
                        <a:rPr lang="en-GB" sz="1050" b="0" i="0" u="none" strike="noStrike">
                          <a:solidFill>
                            <a:srgbClr val="000000"/>
                          </a:solidFill>
                          <a:effectLst/>
                          <a:latin typeface="Times New Roman" panose="02020603050405020304" pitchFamily="18" charset="0"/>
                        </a:rPr>
                        <a:t>Number of attendees </a:t>
                      </a:r>
                    </a:p>
                  </a:txBody>
                  <a:tcPr marL="5405" marR="5405" marT="540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53373909"/>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50" b="0" i="0" u="none" strike="noStrike">
                          <a:solidFill>
                            <a:srgbClr val="000000"/>
                          </a:solidFill>
                          <a:effectLst/>
                          <a:latin typeface="Times New Roman" panose="02020603050405020304" pitchFamily="18" charset="0"/>
                        </a:rPr>
                        <a:t>District</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Village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Sub-village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Type of the event/intervention</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Date</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Organizing organization (s)</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Total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Female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Youth (&lt;25 years)</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6163709"/>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1643225"/>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7440102"/>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0334294"/>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039136"/>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3423255"/>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1805216"/>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7825611"/>
                  </a:ext>
                </a:extLst>
              </a:tr>
              <a:tr h="370207">
                <a:tc>
                  <a:txBody>
                    <a:bodyPr/>
                    <a:lstStyle/>
                    <a:p>
                      <a:pPr algn="l" fontAlgn="b"/>
                      <a:endParaRPr lang="en-GB" sz="1050" b="0" i="0" u="none" strike="noStrike">
                        <a:solidFill>
                          <a:srgbClr val="000000"/>
                        </a:solidFill>
                        <a:effectLst/>
                        <a:latin typeface="Times New Roman" panose="02020603050405020304" pitchFamily="18" charset="0"/>
                      </a:endParaRPr>
                    </a:p>
                  </a:txBody>
                  <a:tcPr marL="5405" marR="5405" marT="5405"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5405" marR="5405" marT="540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24414758"/>
                  </a:ext>
                </a:extLst>
              </a:tr>
            </a:tbl>
          </a:graphicData>
        </a:graphic>
      </p:graphicFrame>
      <p:sp>
        <p:nvSpPr>
          <p:cNvPr id="4" name="TextBox 3">
            <a:extLst>
              <a:ext uri="{FF2B5EF4-FFF2-40B4-BE49-F238E27FC236}">
                <a16:creationId xmlns:a16="http://schemas.microsoft.com/office/drawing/2014/main" id="{5FB11076-938E-4B33-9AD3-99701CFD18D1}"/>
              </a:ext>
            </a:extLst>
          </p:cNvPr>
          <p:cNvSpPr txBox="1"/>
          <p:nvPr/>
        </p:nvSpPr>
        <p:spPr>
          <a:xfrm>
            <a:off x="0" y="6123879"/>
            <a:ext cx="9144001" cy="646331"/>
          </a:xfrm>
          <a:prstGeom prst="rect">
            <a:avLst/>
          </a:prstGeom>
          <a:noFill/>
        </p:spPr>
        <p:txBody>
          <a:bodyPr wrap="square" rtlCol="0">
            <a:spAutoFit/>
          </a:bodyPr>
          <a:lstStyle/>
          <a:p>
            <a:r>
              <a:rPr lang="en-GB" dirty="0"/>
              <a:t>This was deployed during CPLM, MLS&amp;GS field days, demonstration of maize shellers and improved feed trough demonstration by IITA and ILRI/CSIR-ARI in 2018 and 2019</a:t>
            </a:r>
          </a:p>
        </p:txBody>
      </p:sp>
    </p:spTree>
    <p:extLst>
      <p:ext uri="{BB962C8B-B14F-4D97-AF65-F5344CB8AC3E}">
        <p14:creationId xmlns:p14="http://schemas.microsoft.com/office/powerpoint/2010/main" val="30552485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5F3C19-F28A-494A-8838-D38FF815A8E9}"/>
              </a:ext>
            </a:extLst>
          </p:cNvPr>
          <p:cNvSpPr>
            <a:spLocks noGrp="1"/>
          </p:cNvSpPr>
          <p:nvPr>
            <p:ph type="title"/>
          </p:nvPr>
        </p:nvSpPr>
        <p:spPr>
          <a:xfrm>
            <a:off x="457200" y="238024"/>
            <a:ext cx="8229600" cy="533400"/>
          </a:xfrm>
        </p:spPr>
        <p:txBody>
          <a:bodyPr>
            <a:normAutofit fontScale="90000"/>
          </a:bodyPr>
          <a:lstStyle/>
          <a:p>
            <a:r>
              <a:rPr lang="en-GB" sz="2400" b="1" dirty="0"/>
              <a:t>Exposure</a:t>
            </a:r>
            <a:r>
              <a:rPr lang="en-GB" sz="4000" b="1" dirty="0"/>
              <a:t> </a:t>
            </a:r>
            <a:r>
              <a:rPr lang="en-GB" sz="2400" b="1" dirty="0"/>
              <a:t>Template</a:t>
            </a:r>
            <a:endParaRPr lang="en-GB" sz="4000" b="1" dirty="0"/>
          </a:p>
        </p:txBody>
      </p:sp>
      <p:graphicFrame>
        <p:nvGraphicFramePr>
          <p:cNvPr id="4" name="Table 3">
            <a:extLst>
              <a:ext uri="{FF2B5EF4-FFF2-40B4-BE49-F238E27FC236}">
                <a16:creationId xmlns:a16="http://schemas.microsoft.com/office/drawing/2014/main" id="{61D471F3-5580-4182-8EE4-71294C05B9F9}"/>
              </a:ext>
            </a:extLst>
          </p:cNvPr>
          <p:cNvGraphicFramePr>
            <a:graphicFrameLocks noGrp="1"/>
          </p:cNvGraphicFramePr>
          <p:nvPr>
            <p:extLst>
              <p:ext uri="{D42A27DB-BD31-4B8C-83A1-F6EECF244321}">
                <p14:modId xmlns:p14="http://schemas.microsoft.com/office/powerpoint/2010/main" val="2644068429"/>
              </p:ext>
            </p:extLst>
          </p:nvPr>
        </p:nvGraphicFramePr>
        <p:xfrm>
          <a:off x="0" y="746806"/>
          <a:ext cx="9144000" cy="6111192"/>
        </p:xfrm>
        <a:graphic>
          <a:graphicData uri="http://schemas.openxmlformats.org/drawingml/2006/table">
            <a:tbl>
              <a:tblPr/>
              <a:tblGrid>
                <a:gridCol w="58160">
                  <a:extLst>
                    <a:ext uri="{9D8B030D-6E8A-4147-A177-3AD203B41FA5}">
                      <a16:colId xmlns:a16="http://schemas.microsoft.com/office/drawing/2014/main" val="4144636713"/>
                    </a:ext>
                  </a:extLst>
                </a:gridCol>
                <a:gridCol w="1011771">
                  <a:extLst>
                    <a:ext uri="{9D8B030D-6E8A-4147-A177-3AD203B41FA5}">
                      <a16:colId xmlns:a16="http://schemas.microsoft.com/office/drawing/2014/main" val="1279097343"/>
                    </a:ext>
                  </a:extLst>
                </a:gridCol>
                <a:gridCol w="1031873">
                  <a:extLst>
                    <a:ext uri="{9D8B030D-6E8A-4147-A177-3AD203B41FA5}">
                      <a16:colId xmlns:a16="http://schemas.microsoft.com/office/drawing/2014/main" val="3826385151"/>
                    </a:ext>
                  </a:extLst>
                </a:gridCol>
                <a:gridCol w="576240">
                  <a:extLst>
                    <a:ext uri="{9D8B030D-6E8A-4147-A177-3AD203B41FA5}">
                      <a16:colId xmlns:a16="http://schemas.microsoft.com/office/drawing/2014/main" val="3813538040"/>
                    </a:ext>
                  </a:extLst>
                </a:gridCol>
                <a:gridCol w="2713691">
                  <a:extLst>
                    <a:ext uri="{9D8B030D-6E8A-4147-A177-3AD203B41FA5}">
                      <a16:colId xmlns:a16="http://schemas.microsoft.com/office/drawing/2014/main" val="2624058867"/>
                    </a:ext>
                  </a:extLst>
                </a:gridCol>
                <a:gridCol w="958168">
                  <a:extLst>
                    <a:ext uri="{9D8B030D-6E8A-4147-A177-3AD203B41FA5}">
                      <a16:colId xmlns:a16="http://schemas.microsoft.com/office/drawing/2014/main" val="3162423397"/>
                    </a:ext>
                  </a:extLst>
                </a:gridCol>
                <a:gridCol w="1185983">
                  <a:extLst>
                    <a:ext uri="{9D8B030D-6E8A-4147-A177-3AD203B41FA5}">
                      <a16:colId xmlns:a16="http://schemas.microsoft.com/office/drawing/2014/main" val="1185758566"/>
                    </a:ext>
                  </a:extLst>
                </a:gridCol>
                <a:gridCol w="422131">
                  <a:extLst>
                    <a:ext uri="{9D8B030D-6E8A-4147-A177-3AD203B41FA5}">
                      <a16:colId xmlns:a16="http://schemas.microsoft.com/office/drawing/2014/main" val="369277529"/>
                    </a:ext>
                  </a:extLst>
                </a:gridCol>
                <a:gridCol w="361824">
                  <a:extLst>
                    <a:ext uri="{9D8B030D-6E8A-4147-A177-3AD203B41FA5}">
                      <a16:colId xmlns:a16="http://schemas.microsoft.com/office/drawing/2014/main" val="4289021614"/>
                    </a:ext>
                  </a:extLst>
                </a:gridCol>
                <a:gridCol w="824159">
                  <a:extLst>
                    <a:ext uri="{9D8B030D-6E8A-4147-A177-3AD203B41FA5}">
                      <a16:colId xmlns:a16="http://schemas.microsoft.com/office/drawing/2014/main" val="3242893888"/>
                    </a:ext>
                  </a:extLst>
                </a:gridCol>
              </a:tblGrid>
              <a:tr h="352457">
                <a:tc gridSpan="10">
                  <a:txBody>
                    <a:bodyPr/>
                    <a:lstStyle/>
                    <a:p>
                      <a:pPr algn="ctr" fontAlgn="t"/>
                      <a:r>
                        <a:rPr lang="en-GB" sz="1000" b="1" i="0" u="none" strike="noStrike" dirty="0">
                          <a:solidFill>
                            <a:srgbClr val="000000"/>
                          </a:solidFill>
                          <a:effectLst/>
                          <a:latin typeface="Times New Roman" panose="02020603050405020304" pitchFamily="18" charset="0"/>
                        </a:rPr>
                        <a:t>EXPOSURE TEMPLATE:- FOR COLLECTING DATA ON THE NUMBER OF INDIVIDUALS EXPOSED TO DIFFERENT AFRICA RISING TREATMENTS (E.G., FIELD DAYS, VIDEO DEMOS, ETC.) </a:t>
                      </a:r>
                    </a:p>
                  </a:txBody>
                  <a:tcPr marL="3799" marR="3799" marT="3799" marB="0">
                    <a:lnL>
                      <a:noFill/>
                    </a:lnL>
                    <a:lnR>
                      <a:noFill/>
                    </a:lnR>
                    <a:lnT>
                      <a:noFill/>
                    </a:lnT>
                    <a:lnB>
                      <a:noFill/>
                    </a:lnB>
                    <a:solidFill>
                      <a:srgbClr val="B4C6E7"/>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696848983"/>
                  </a:ext>
                </a:extLst>
              </a:tr>
              <a:tr h="235940">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a:noFill/>
                    </a:lnB>
                  </a:tcPr>
                </a:tc>
                <a:tc>
                  <a:txBody>
                    <a:bodyPr/>
                    <a:lstStyle/>
                    <a:p>
                      <a:pPr algn="l" fontAlgn="b"/>
                      <a:r>
                        <a:rPr lang="en-GB" sz="1000" b="0" i="0" u="none" strike="noStrike" dirty="0">
                          <a:solidFill>
                            <a:srgbClr val="000000"/>
                          </a:solidFill>
                          <a:effectLst/>
                          <a:latin typeface="Times New Roman" panose="02020603050405020304" pitchFamily="18" charset="0"/>
                        </a:rPr>
                        <a:t>Country </a:t>
                      </a:r>
                    </a:p>
                  </a:txBody>
                  <a:tcPr marL="3799" marR="3799" marT="3799" marB="0" anchor="b">
                    <a:lnL>
                      <a:noFill/>
                    </a:lnL>
                    <a:lnR>
                      <a:noFill/>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__Ghana____</a:t>
                      </a:r>
                    </a:p>
                  </a:txBody>
                  <a:tcPr marL="3799" marR="3799" marT="3799" marB="0" anchor="b">
                    <a:lnL>
                      <a:noFill/>
                    </a:lnL>
                    <a:lnR>
                      <a:noFill/>
                    </a:lnR>
                    <a:lnT>
                      <a:noFill/>
                    </a:lnT>
                    <a:lnB>
                      <a:noFill/>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a:noFill/>
                    </a:lnB>
                  </a:tcPr>
                </a:tc>
                <a:tc>
                  <a:txBody>
                    <a:bodyPr/>
                    <a:lstStyle/>
                    <a:p>
                      <a:pPr algn="ctr"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a:noFill/>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a:noFill/>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a:noFill/>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4130524"/>
                  </a:ext>
                </a:extLst>
              </a:tr>
              <a:tr h="235940">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a:noFill/>
                    </a:lnB>
                  </a:tcPr>
                </a:tc>
                <a:tc>
                  <a:txBody>
                    <a:bodyPr/>
                    <a:lstStyle/>
                    <a:p>
                      <a:pPr algn="l" fontAlgn="b"/>
                      <a:endParaRPr lang="en-GB" sz="1000" b="0" i="0" u="none" strike="noStrike" dirty="0">
                        <a:solidFill>
                          <a:srgbClr val="000000"/>
                        </a:solidFill>
                        <a:effectLst/>
                        <a:latin typeface="Times New Roman" panose="02020603050405020304" pitchFamily="18" charset="0"/>
                      </a:endParaRPr>
                    </a:p>
                  </a:txBody>
                  <a:tcPr marL="3799" marR="3799" marT="379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00" b="0" i="0" u="none" strike="noStrike">
                        <a:solidFill>
                          <a:srgbClr val="000000"/>
                        </a:solidFill>
                        <a:effectLst/>
                        <a:latin typeface="Times New Roman" panose="02020603050405020304" pitchFamily="18" charset="0"/>
                      </a:endParaRPr>
                    </a:p>
                  </a:txBody>
                  <a:tcPr marL="3799" marR="3799" marT="3799" marB="0" anchor="b">
                    <a:lnL>
                      <a:noFill/>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3">
                  <a:txBody>
                    <a:bodyPr/>
                    <a:lstStyle/>
                    <a:p>
                      <a:pPr algn="ctr" fontAlgn="b"/>
                      <a:r>
                        <a:rPr lang="en-GB" sz="1000" b="0" i="0" u="none" strike="noStrike">
                          <a:solidFill>
                            <a:srgbClr val="000000"/>
                          </a:solidFill>
                          <a:effectLst/>
                          <a:latin typeface="Times New Roman" panose="02020603050405020304" pitchFamily="18" charset="0"/>
                        </a:rPr>
                        <a:t>Number of attendees </a:t>
                      </a:r>
                    </a:p>
                  </a:txBody>
                  <a:tcPr marL="3799" marR="3799" marT="379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29915984"/>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dirty="0">
                          <a:solidFill>
                            <a:srgbClr val="000000"/>
                          </a:solidFill>
                          <a:effectLst/>
                          <a:latin typeface="Times New Roman" panose="02020603050405020304" pitchFamily="18" charset="0"/>
                        </a:rPr>
                        <a:t>District</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Times New Roman" panose="02020603050405020304" pitchFamily="18" charset="0"/>
                        </a:rPr>
                        <a:t>Village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dirty="0">
                          <a:solidFill>
                            <a:srgbClr val="000000"/>
                          </a:solidFill>
                          <a:effectLst/>
                          <a:latin typeface="Times New Roman" panose="02020603050405020304" pitchFamily="18" charset="0"/>
                        </a:rPr>
                        <a:t>Sub-village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Type of the event/interventions</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Date</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Organizing organization </a:t>
                      </a:r>
                      <a:r>
                        <a:rPr lang="en-GB" sz="1000" b="0" i="0" u="none" strike="noStrike" dirty="0">
                          <a:solidFill>
                            <a:srgbClr val="000000"/>
                          </a:solidFill>
                          <a:effectLst/>
                          <a:latin typeface="Times New Roman" panose="02020603050405020304" pitchFamily="18" charset="0"/>
                        </a:rPr>
                        <a:t>(s)</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Total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Female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Youth (&lt;25 years)</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0609041"/>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Nadowli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Goli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Field days of MLS, CPLM and Groundnut varieties and spacing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25 September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105</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59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51</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6040564"/>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Wa West</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Zanko</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Field days of MLS, CPLM and Groundnut varieties and spacing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26 September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87</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36</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51</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2242987"/>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Kassena-Nanakan</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Bonia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Field days of MLS, CPLM and Groundnut varieties and spacing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02 October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43</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21</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82</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83144763"/>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Bongo</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samboligo</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Field days of MLS, CPLM and Groundnut varieties and spacing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05 October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61</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42</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39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169837"/>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Savelugu</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Tibali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Field days of MLS, CPLM and Groundnut varieties and spacing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09 October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47</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13</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68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43090087"/>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Savelugu</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Duko</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Field days of MLS, CPLM and Groundnut varieties and spacing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10 October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47</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15</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68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7295208"/>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Tolon</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Cheyohi No.2</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Field days of MLS, CPLM and Groundnut varieties and spacing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11 October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44</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12</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091201"/>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Tolon</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Tingoli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Demonstration of maize shelling machines</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13 December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96</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27</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24179372"/>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Tolon</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Gbanjong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Demonstration of maize shelling machines</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17 December 2018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IITA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120</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70</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39274246"/>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Savelugu</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Duko</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Improved feed trough demonstration/Improved feed trough</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03 January 2019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ILRI/CSIR-ARI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20</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5</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9400239"/>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Savelugu</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Tibali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Improved feed trough demonstration/Improved feed trough</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17 January 2019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ILRI/CSIR-ARI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39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13</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29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2895157"/>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Kassena-Nanakan</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Gia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Improved feed trough demonstration/Improved feed trough</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16 April 2019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ILRI/CSIR-ARI</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18</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10</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2813627"/>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Kasena Nakana West</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Nyangua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Vegetable Production Training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20 February 2019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WorldVeg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30</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16</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14</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692656"/>
                  </a:ext>
                </a:extLst>
              </a:tr>
              <a:tr h="352457">
                <a:tc>
                  <a:txBody>
                    <a:bodyPr/>
                    <a:lstStyle/>
                    <a:p>
                      <a:pPr algn="l" fontAlgn="b"/>
                      <a:endParaRPr lang="en-GB" sz="900" b="0" i="0" u="none" strike="noStrike">
                        <a:solidFill>
                          <a:srgbClr val="000000"/>
                        </a:solidFill>
                        <a:effectLst/>
                        <a:latin typeface="Times New Roman" panose="02020603050405020304" pitchFamily="18" charset="0"/>
                      </a:endParaRPr>
                    </a:p>
                  </a:txBody>
                  <a:tcPr marL="3799" marR="3799" marT="3799"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GB" sz="1000" b="0" i="0" u="none" strike="noStrike">
                          <a:solidFill>
                            <a:srgbClr val="000000"/>
                          </a:solidFill>
                          <a:effectLst/>
                          <a:latin typeface="Times New Roman" panose="02020603050405020304" pitchFamily="18" charset="0"/>
                        </a:rPr>
                        <a:t>Kasena Nankana East</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Bonia</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 </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Vegetable Production Training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20 February 2019</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a:solidFill>
                            <a:srgbClr val="000000"/>
                          </a:solidFill>
                          <a:effectLst/>
                          <a:latin typeface="Times New Roman" panose="02020603050405020304" pitchFamily="18" charset="0"/>
                        </a:rPr>
                        <a:t>WorldVeg</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30</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a:solidFill>
                            <a:srgbClr val="000000"/>
                          </a:solidFill>
                          <a:effectLst/>
                          <a:latin typeface="Times New Roman" panose="02020603050405020304" pitchFamily="18" charset="0"/>
                        </a:rPr>
                        <a:t>15</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000" b="0" i="0" u="none" strike="noStrike" dirty="0">
                          <a:solidFill>
                            <a:srgbClr val="000000"/>
                          </a:solidFill>
                          <a:effectLst/>
                          <a:latin typeface="Times New Roman" panose="02020603050405020304" pitchFamily="18" charset="0"/>
                        </a:rPr>
                        <a:t>17</a:t>
                      </a:r>
                    </a:p>
                  </a:txBody>
                  <a:tcPr marL="3799" marR="3799" marT="37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3050693"/>
                  </a:ext>
                </a:extLst>
              </a:tr>
            </a:tbl>
          </a:graphicData>
        </a:graphic>
      </p:graphicFrame>
    </p:spTree>
    <p:extLst>
      <p:ext uri="{BB962C8B-B14F-4D97-AF65-F5344CB8AC3E}">
        <p14:creationId xmlns:p14="http://schemas.microsoft.com/office/powerpoint/2010/main" val="14974873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542A0C7-FD98-4164-BF55-49390ED723B8}"/>
              </a:ext>
            </a:extLst>
          </p:cNvPr>
          <p:cNvGraphicFramePr>
            <a:graphicFrameLocks noGrp="1"/>
          </p:cNvGraphicFramePr>
          <p:nvPr>
            <p:extLst>
              <p:ext uri="{D42A27DB-BD31-4B8C-83A1-F6EECF244321}">
                <p14:modId xmlns:p14="http://schemas.microsoft.com/office/powerpoint/2010/main" val="3853275329"/>
              </p:ext>
            </p:extLst>
          </p:nvPr>
        </p:nvGraphicFramePr>
        <p:xfrm>
          <a:off x="152400" y="1600200"/>
          <a:ext cx="8915402" cy="3590688"/>
        </p:xfrm>
        <a:graphic>
          <a:graphicData uri="http://schemas.openxmlformats.org/drawingml/2006/table">
            <a:tbl>
              <a:tblPr/>
              <a:tblGrid>
                <a:gridCol w="807728">
                  <a:extLst>
                    <a:ext uri="{9D8B030D-6E8A-4147-A177-3AD203B41FA5}">
                      <a16:colId xmlns:a16="http://schemas.microsoft.com/office/drawing/2014/main" val="1915232305"/>
                    </a:ext>
                  </a:extLst>
                </a:gridCol>
                <a:gridCol w="807728">
                  <a:extLst>
                    <a:ext uri="{9D8B030D-6E8A-4147-A177-3AD203B41FA5}">
                      <a16:colId xmlns:a16="http://schemas.microsoft.com/office/drawing/2014/main" val="1900882046"/>
                    </a:ext>
                  </a:extLst>
                </a:gridCol>
                <a:gridCol w="807728">
                  <a:extLst>
                    <a:ext uri="{9D8B030D-6E8A-4147-A177-3AD203B41FA5}">
                      <a16:colId xmlns:a16="http://schemas.microsoft.com/office/drawing/2014/main" val="2849249246"/>
                    </a:ext>
                  </a:extLst>
                </a:gridCol>
                <a:gridCol w="1153896">
                  <a:extLst>
                    <a:ext uri="{9D8B030D-6E8A-4147-A177-3AD203B41FA5}">
                      <a16:colId xmlns:a16="http://schemas.microsoft.com/office/drawing/2014/main" val="2428805237"/>
                    </a:ext>
                  </a:extLst>
                </a:gridCol>
                <a:gridCol w="1092886">
                  <a:extLst>
                    <a:ext uri="{9D8B030D-6E8A-4147-A177-3AD203B41FA5}">
                      <a16:colId xmlns:a16="http://schemas.microsoft.com/office/drawing/2014/main" val="549521743"/>
                    </a:ext>
                  </a:extLst>
                </a:gridCol>
                <a:gridCol w="483097">
                  <a:extLst>
                    <a:ext uri="{9D8B030D-6E8A-4147-A177-3AD203B41FA5}">
                      <a16:colId xmlns:a16="http://schemas.microsoft.com/office/drawing/2014/main" val="1251869663"/>
                    </a:ext>
                  </a:extLst>
                </a:gridCol>
                <a:gridCol w="537477">
                  <a:extLst>
                    <a:ext uri="{9D8B030D-6E8A-4147-A177-3AD203B41FA5}">
                      <a16:colId xmlns:a16="http://schemas.microsoft.com/office/drawing/2014/main" val="3199293935"/>
                    </a:ext>
                  </a:extLst>
                </a:gridCol>
                <a:gridCol w="537477">
                  <a:extLst>
                    <a:ext uri="{9D8B030D-6E8A-4147-A177-3AD203B41FA5}">
                      <a16:colId xmlns:a16="http://schemas.microsoft.com/office/drawing/2014/main" val="257645758"/>
                    </a:ext>
                  </a:extLst>
                </a:gridCol>
                <a:gridCol w="537477">
                  <a:extLst>
                    <a:ext uri="{9D8B030D-6E8A-4147-A177-3AD203B41FA5}">
                      <a16:colId xmlns:a16="http://schemas.microsoft.com/office/drawing/2014/main" val="2080532082"/>
                    </a:ext>
                  </a:extLst>
                </a:gridCol>
                <a:gridCol w="537477">
                  <a:extLst>
                    <a:ext uri="{9D8B030D-6E8A-4147-A177-3AD203B41FA5}">
                      <a16:colId xmlns:a16="http://schemas.microsoft.com/office/drawing/2014/main" val="1599152945"/>
                    </a:ext>
                  </a:extLst>
                </a:gridCol>
                <a:gridCol w="537477">
                  <a:extLst>
                    <a:ext uri="{9D8B030D-6E8A-4147-A177-3AD203B41FA5}">
                      <a16:colId xmlns:a16="http://schemas.microsoft.com/office/drawing/2014/main" val="1488470395"/>
                    </a:ext>
                  </a:extLst>
                </a:gridCol>
                <a:gridCol w="537477">
                  <a:extLst>
                    <a:ext uri="{9D8B030D-6E8A-4147-A177-3AD203B41FA5}">
                      <a16:colId xmlns:a16="http://schemas.microsoft.com/office/drawing/2014/main" val="1656989321"/>
                    </a:ext>
                  </a:extLst>
                </a:gridCol>
                <a:gridCol w="537477">
                  <a:extLst>
                    <a:ext uri="{9D8B030D-6E8A-4147-A177-3AD203B41FA5}">
                      <a16:colId xmlns:a16="http://schemas.microsoft.com/office/drawing/2014/main" val="442179618"/>
                    </a:ext>
                  </a:extLst>
                </a:gridCol>
              </a:tblGrid>
              <a:tr h="667938">
                <a:tc gridSpan="13">
                  <a:txBody>
                    <a:bodyPr/>
                    <a:lstStyle/>
                    <a:p>
                      <a:pPr algn="ctr" fontAlgn="ctr"/>
                      <a:r>
                        <a:rPr lang="en-GB" sz="1050" b="1" i="0" u="none" strike="noStrike" dirty="0">
                          <a:solidFill>
                            <a:srgbClr val="000000"/>
                          </a:solidFill>
                          <a:effectLst/>
                          <a:latin typeface="Times New Roman" panose="02020603050405020304" pitchFamily="18" charset="0"/>
                        </a:rPr>
                        <a:t>SCALING TEMPLATE:- FOR COLLECTING DATA ON THE NUMBER OF HOUSEHOLDS BENEFITING FROM AFRICA RISING TECHNOLOGIES AS PART OF THE SCALING UP AND IN COLLABORATION WITH DEVELOPMENT PARTNERS</a:t>
                      </a:r>
                    </a:p>
                    <a:p>
                      <a:pPr algn="l" fontAlgn="ctr"/>
                      <a:endParaRPr lang="en-GB" sz="1050" b="1" i="0" u="none" strike="noStrike" dirty="0">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endParaRPr lang="en-GB"/>
                    </a:p>
                  </a:txBody>
                  <a:tcPr/>
                </a:tc>
                <a:tc hMerge="1">
                  <a:txBody>
                    <a:bodyPr/>
                    <a:lstStyle/>
                    <a:p>
                      <a:pPr algn="ctr"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ctr"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endParaRPr lang="en-GB"/>
                    </a:p>
                  </a:txBody>
                  <a:tcPr/>
                </a:tc>
                <a:tc hMerge="1">
                  <a:txBody>
                    <a:bodyPr/>
                    <a:lstStyle/>
                    <a:p>
                      <a:pPr algn="ctr"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l" fontAlgn="ctr"/>
                      <a:endParaRPr lang="en-GB" sz="1050" b="1" i="0" u="none" strike="noStrike" dirty="0">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l"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l"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l"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l"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l"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tc hMerge="1">
                  <a:txBody>
                    <a:bodyPr/>
                    <a:lstStyle/>
                    <a:p>
                      <a:pPr algn="l" fontAlgn="ctr"/>
                      <a:endParaRPr lang="en-GB" sz="1050" b="1" i="0" u="none" strike="noStrike">
                        <a:solidFill>
                          <a:srgbClr val="000000"/>
                        </a:solidFill>
                        <a:effectLst/>
                        <a:latin typeface="Times New Roman" panose="02020603050405020304" pitchFamily="18" charset="0"/>
                      </a:endParaRPr>
                    </a:p>
                  </a:txBody>
                  <a:tcPr marL="4002" marR="4002" marT="4002" marB="0" anchor="ctr">
                    <a:lnL>
                      <a:noFill/>
                    </a:lnL>
                    <a:lnR>
                      <a:noFill/>
                    </a:lnR>
                    <a:lnT>
                      <a:noFill/>
                    </a:lnT>
                    <a:lnB>
                      <a:noFill/>
                    </a:lnB>
                    <a:solidFill>
                      <a:srgbClr val="BDD7EE"/>
                    </a:solidFill>
                  </a:tcPr>
                </a:tc>
                <a:extLst>
                  <a:ext uri="{0D108BD9-81ED-4DB2-BD59-A6C34878D82A}">
                    <a16:rowId xmlns:a16="http://schemas.microsoft.com/office/drawing/2014/main" val="1467748809"/>
                  </a:ext>
                </a:extLst>
              </a:tr>
              <a:tr h="175569">
                <a:tc>
                  <a:txBody>
                    <a:bodyPr/>
                    <a:lstStyle/>
                    <a:p>
                      <a:pPr algn="l" fontAlgn="b"/>
                      <a:r>
                        <a:rPr lang="en-GB" sz="1050" b="0" i="0" u="none" strike="noStrike">
                          <a:solidFill>
                            <a:srgbClr val="000000"/>
                          </a:solidFill>
                          <a:effectLst/>
                          <a:latin typeface="Times New Roman" panose="02020603050405020304" pitchFamily="18" charset="0"/>
                        </a:rPr>
                        <a:t>Country </a:t>
                      </a:r>
                    </a:p>
                  </a:txBody>
                  <a:tcPr marL="4002" marR="4002" marT="4002" marB="0" anchor="b">
                    <a:lnL>
                      <a:noFill/>
                    </a:lnL>
                    <a:lnR>
                      <a:noFill/>
                    </a:lnR>
                    <a:lnT>
                      <a:noFill/>
                    </a:lnT>
                    <a:lnB>
                      <a:noFill/>
                    </a:lnB>
                  </a:tcPr>
                </a:tc>
                <a:tc gridSpan="3">
                  <a:txBody>
                    <a:bodyPr/>
                    <a:lstStyle/>
                    <a:p>
                      <a:pPr algn="l" fontAlgn="b"/>
                      <a:r>
                        <a:rPr lang="en-GB" sz="1050" b="0" i="0" u="none" strike="noStrike" dirty="0">
                          <a:solidFill>
                            <a:srgbClr val="000000"/>
                          </a:solidFill>
                          <a:effectLst/>
                          <a:latin typeface="Times New Roman" panose="02020603050405020304" pitchFamily="18" charset="0"/>
                        </a:rPr>
                        <a:t>__________________</a:t>
                      </a:r>
                    </a:p>
                  </a:txBody>
                  <a:tcPr marL="4002" marR="4002" marT="4002" marB="0" anchor="b">
                    <a:lnL>
                      <a:noFill/>
                    </a:lnL>
                    <a:lnR>
                      <a:noFill/>
                    </a:lnR>
                    <a:lnT>
                      <a:noFill/>
                    </a:lnT>
                    <a:lnB>
                      <a:noFill/>
                    </a:lnB>
                  </a:tcPr>
                </a:tc>
                <a:tc hMerge="1">
                  <a:txBody>
                    <a:bodyPr/>
                    <a:lstStyle/>
                    <a:p>
                      <a:pPr algn="l" fontAlgn="b"/>
                      <a:endParaRPr lang="en-GB" sz="1050" b="0" i="0" u="none" strike="noStrike" dirty="0">
                        <a:solidFill>
                          <a:srgbClr val="000000"/>
                        </a:solidFill>
                        <a:effectLst/>
                        <a:latin typeface="Times New Roman" panose="02020603050405020304" pitchFamily="18" charset="0"/>
                      </a:endParaRPr>
                    </a:p>
                  </a:txBody>
                  <a:tcPr marL="4002" marR="4002" marT="4002" marB="0" anchor="b">
                    <a:lnL>
                      <a:noFill/>
                    </a:lnL>
                    <a:lnR>
                      <a:noFill/>
                    </a:lnR>
                    <a:lnT>
                      <a:noFill/>
                    </a:lnT>
                    <a:lnB>
                      <a:noFill/>
                    </a:lnB>
                  </a:tcPr>
                </a:tc>
                <a:tc hMerge="1">
                  <a:txBody>
                    <a:bodyPr/>
                    <a:lstStyle/>
                    <a:p>
                      <a:pPr algn="l" fontAlgn="b"/>
                      <a:endParaRPr lang="en-GB" sz="1050" b="0" i="0" u="none" strike="noStrike" dirty="0">
                        <a:solidFill>
                          <a:srgbClr val="000000"/>
                        </a:solidFill>
                        <a:effectLst/>
                        <a:latin typeface="Times New Roman" panose="02020603050405020304" pitchFamily="18" charset="0"/>
                      </a:endParaRPr>
                    </a:p>
                  </a:txBody>
                  <a:tcPr marL="4002" marR="4002" marT="4002" marB="0" anchor="b">
                    <a:lnL>
                      <a:noFill/>
                    </a:lnL>
                    <a:lnR>
                      <a:noFill/>
                    </a:lnR>
                    <a:lnT>
                      <a:noFill/>
                    </a:lnT>
                    <a:lnB>
                      <a:noFill/>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a:noFill/>
                    </a:lnB>
                  </a:tcPr>
                </a:tc>
                <a:tc gridSpan="8">
                  <a:txBody>
                    <a:bodyPr/>
                    <a:lstStyle/>
                    <a:p>
                      <a:pPr algn="l" fontAlgn="b"/>
                      <a:endParaRPr lang="en-GB" sz="1050" b="1" i="0" u="none" strike="noStrike" dirty="0">
                        <a:solidFill>
                          <a:srgbClr val="000000"/>
                        </a:solidFill>
                        <a:effectLst/>
                        <a:latin typeface="Times New Roman" panose="02020603050405020304" pitchFamily="18" charset="0"/>
                      </a:endParaRPr>
                    </a:p>
                  </a:txBody>
                  <a:tcPr marL="4002" marR="4002" marT="4002" marB="0" anchor="b">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397324004"/>
                  </a:ext>
                </a:extLst>
              </a:tr>
              <a:tr h="431984">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a:noFill/>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a:noFill/>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a:noFill/>
                    </a:lnB>
                  </a:tcPr>
                </a:tc>
                <a:tc>
                  <a:txBody>
                    <a:bodyPr/>
                    <a:lstStyle/>
                    <a:p>
                      <a:pPr algn="ctr"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a:noFill/>
                    </a:lnB>
                  </a:tcPr>
                </a:tc>
                <a:tc>
                  <a:txBody>
                    <a:bodyPr/>
                    <a:lstStyle/>
                    <a:p>
                      <a:pPr algn="l" fontAlgn="b"/>
                      <a:endParaRPr lang="en-GB" sz="1050" b="0" i="0" u="none" strike="noStrike" dirty="0">
                        <a:solidFill>
                          <a:srgbClr val="000000"/>
                        </a:solidFill>
                        <a:effectLst/>
                        <a:latin typeface="Times New Roman" panose="02020603050405020304" pitchFamily="18" charset="0"/>
                      </a:endParaRPr>
                    </a:p>
                  </a:txBody>
                  <a:tcPr marL="4002" marR="4002" marT="4002" marB="0" anchor="b">
                    <a:lnL>
                      <a:noFill/>
                    </a:lnL>
                    <a:lnR w="6350" cap="flat" cmpd="sng" algn="ctr">
                      <a:solidFill>
                        <a:srgbClr val="000000"/>
                      </a:solidFill>
                      <a:prstDash val="solid"/>
                      <a:round/>
                      <a:headEnd type="none" w="med" len="med"/>
                      <a:tailEnd type="none" w="med" len="med"/>
                    </a:lnR>
                    <a:lnT>
                      <a:noFill/>
                    </a:lnT>
                    <a:lnB>
                      <a:noFill/>
                    </a:lnB>
                  </a:tcPr>
                </a:tc>
                <a:tc gridSpan="2">
                  <a:txBody>
                    <a:bodyPr/>
                    <a:lstStyle/>
                    <a:p>
                      <a:pPr algn="l" fontAlgn="ctr"/>
                      <a:r>
                        <a:rPr lang="en-GB" sz="1050" b="0" i="0" u="none" strike="noStrike" dirty="0">
                          <a:solidFill>
                            <a:srgbClr val="000000"/>
                          </a:solidFill>
                          <a:effectLst/>
                          <a:latin typeface="Times New Roman" panose="02020603050405020304" pitchFamily="18" charset="0"/>
                        </a:rPr>
                        <a:t>Jan - March, 2019</a:t>
                      </a:r>
                    </a:p>
                  </a:txBody>
                  <a:tcPr marL="4002" marR="4002" marT="40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hMerge="1">
                  <a:txBody>
                    <a:bodyPr/>
                    <a:lstStyle/>
                    <a:p>
                      <a:endParaRPr lang="en-GB"/>
                    </a:p>
                  </a:txBody>
                  <a:tcPr/>
                </a:tc>
                <a:tc gridSpan="2">
                  <a:txBody>
                    <a:bodyPr/>
                    <a:lstStyle/>
                    <a:p>
                      <a:pPr algn="l" fontAlgn="ctr"/>
                      <a:r>
                        <a:rPr lang="en-GB" sz="1050" b="0" i="0" u="none" strike="noStrike" dirty="0">
                          <a:solidFill>
                            <a:srgbClr val="000000"/>
                          </a:solidFill>
                          <a:effectLst/>
                          <a:latin typeface="Times New Roman" panose="02020603050405020304" pitchFamily="18" charset="0"/>
                        </a:rPr>
                        <a:t>April- June, 2019</a:t>
                      </a:r>
                    </a:p>
                  </a:txBody>
                  <a:tcPr marL="4002" marR="4002" marT="40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hMerge="1">
                  <a:txBody>
                    <a:bodyPr/>
                    <a:lstStyle/>
                    <a:p>
                      <a:endParaRPr lang="en-GB"/>
                    </a:p>
                  </a:txBody>
                  <a:tcPr/>
                </a:tc>
                <a:tc gridSpan="2">
                  <a:txBody>
                    <a:bodyPr/>
                    <a:lstStyle/>
                    <a:p>
                      <a:pPr algn="l" fontAlgn="ctr"/>
                      <a:r>
                        <a:rPr lang="en-GB" sz="1050" b="0" i="0" u="none" strike="noStrike" dirty="0">
                          <a:solidFill>
                            <a:srgbClr val="000000"/>
                          </a:solidFill>
                          <a:effectLst/>
                          <a:latin typeface="Times New Roman" panose="02020603050405020304" pitchFamily="18" charset="0"/>
                        </a:rPr>
                        <a:t>July - Sep., 2019</a:t>
                      </a:r>
                    </a:p>
                  </a:txBody>
                  <a:tcPr marL="4002" marR="4002" marT="40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hMerge="1">
                  <a:txBody>
                    <a:bodyPr/>
                    <a:lstStyle/>
                    <a:p>
                      <a:endParaRPr lang="en-GB"/>
                    </a:p>
                  </a:txBody>
                  <a:tcPr/>
                </a:tc>
                <a:tc gridSpan="2">
                  <a:txBody>
                    <a:bodyPr/>
                    <a:lstStyle/>
                    <a:p>
                      <a:pPr algn="l" fontAlgn="ctr"/>
                      <a:r>
                        <a:rPr lang="en-GB" sz="1050" b="0" i="0" u="none" strike="noStrike" dirty="0">
                          <a:solidFill>
                            <a:srgbClr val="000000"/>
                          </a:solidFill>
                          <a:effectLst/>
                          <a:latin typeface="Times New Roman" panose="02020603050405020304" pitchFamily="18" charset="0"/>
                        </a:rPr>
                        <a:t>Oct- Dec, 2019</a:t>
                      </a:r>
                    </a:p>
                  </a:txBody>
                  <a:tcPr marL="4002" marR="4002" marT="40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hMerge="1">
                  <a:txBody>
                    <a:bodyPr/>
                    <a:lstStyle/>
                    <a:p>
                      <a:endParaRPr lang="en-GB"/>
                    </a:p>
                  </a:txBody>
                  <a:tcPr/>
                </a:tc>
                <a:extLst>
                  <a:ext uri="{0D108BD9-81ED-4DB2-BD59-A6C34878D82A}">
                    <a16:rowId xmlns:a16="http://schemas.microsoft.com/office/drawing/2014/main" val="1876036225"/>
                  </a:ext>
                </a:extLst>
              </a:tr>
              <a:tr h="248509">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GB" sz="1050" b="0" i="0" u="none" strike="noStrike">
                        <a:solidFill>
                          <a:srgbClr val="000000"/>
                        </a:solidFill>
                        <a:effectLst/>
                        <a:latin typeface="Times New Roman" panose="02020603050405020304" pitchFamily="18" charset="0"/>
                      </a:endParaRPr>
                    </a:p>
                  </a:txBody>
                  <a:tcPr marL="4002" marR="4002" marT="400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en-GB" sz="1000" b="0" i="0" u="none" strike="noStrike">
                          <a:solidFill>
                            <a:srgbClr val="000000"/>
                          </a:solidFill>
                          <a:effectLst/>
                          <a:latin typeface="Times New Roman" panose="02020603050405020304" pitchFamily="18" charset="0"/>
                        </a:rPr>
                        <a:t>Male</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GB" sz="1000" b="0" i="0" u="none" strike="noStrike" dirty="0">
                          <a:solidFill>
                            <a:srgbClr val="000000"/>
                          </a:solidFill>
                          <a:effectLst/>
                          <a:latin typeface="Times New Roman" panose="02020603050405020304" pitchFamily="18" charset="0"/>
                        </a:rPr>
                        <a:t>Female </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GB" sz="1000" b="0" i="0" u="none" strike="noStrike">
                          <a:solidFill>
                            <a:srgbClr val="000000"/>
                          </a:solidFill>
                          <a:effectLst/>
                          <a:latin typeface="Times New Roman" panose="02020603050405020304" pitchFamily="18" charset="0"/>
                        </a:rPr>
                        <a:t>Male </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GB" sz="1000" b="0" i="0" u="none" strike="noStrike" dirty="0">
                          <a:solidFill>
                            <a:srgbClr val="000000"/>
                          </a:solidFill>
                          <a:effectLst/>
                          <a:latin typeface="Times New Roman" panose="02020603050405020304" pitchFamily="18" charset="0"/>
                        </a:rPr>
                        <a:t>Female </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GB" sz="1000" b="0" i="0" u="none" strike="noStrike" dirty="0">
                          <a:solidFill>
                            <a:srgbClr val="000000"/>
                          </a:solidFill>
                          <a:effectLst/>
                          <a:latin typeface="Times New Roman" panose="02020603050405020304" pitchFamily="18" charset="0"/>
                        </a:rPr>
                        <a:t>Male</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GB" sz="1000" b="0" i="0" u="none" strike="noStrike" dirty="0">
                          <a:solidFill>
                            <a:srgbClr val="000000"/>
                          </a:solidFill>
                          <a:effectLst/>
                          <a:latin typeface="Times New Roman" panose="02020603050405020304" pitchFamily="18" charset="0"/>
                        </a:rPr>
                        <a:t>Female </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GB" sz="1000" b="0" i="0" u="none" strike="noStrike" dirty="0">
                          <a:solidFill>
                            <a:srgbClr val="000000"/>
                          </a:solidFill>
                          <a:effectLst/>
                          <a:latin typeface="Times New Roman" panose="02020603050405020304" pitchFamily="18" charset="0"/>
                        </a:rPr>
                        <a:t>Male </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tc>
                  <a:txBody>
                    <a:bodyPr/>
                    <a:lstStyle/>
                    <a:p>
                      <a:pPr algn="l" fontAlgn="t"/>
                      <a:r>
                        <a:rPr lang="en-GB" sz="1000" b="0" i="0" u="none" strike="noStrike" dirty="0">
                          <a:solidFill>
                            <a:srgbClr val="000000"/>
                          </a:solidFill>
                          <a:effectLst/>
                          <a:latin typeface="Times New Roman" panose="02020603050405020304" pitchFamily="18" charset="0"/>
                        </a:rPr>
                        <a:t>Female </a:t>
                      </a:r>
                    </a:p>
                  </a:txBody>
                  <a:tcPr marL="4002" marR="4002" marT="40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E699"/>
                    </a:solidFill>
                  </a:tcPr>
                </a:tc>
                <a:extLst>
                  <a:ext uri="{0D108BD9-81ED-4DB2-BD59-A6C34878D82A}">
                    <a16:rowId xmlns:a16="http://schemas.microsoft.com/office/drawing/2014/main" val="1810532720"/>
                  </a:ext>
                </a:extLst>
              </a:tr>
              <a:tr h="228600">
                <a:tc>
                  <a:txBody>
                    <a:bodyPr/>
                    <a:lstStyle/>
                    <a:p>
                      <a:pPr algn="l" fontAlgn="b"/>
                      <a:r>
                        <a:rPr lang="en-GB" sz="1000" b="0" i="0" u="none" strike="noStrike" dirty="0">
                          <a:solidFill>
                            <a:srgbClr val="000000"/>
                          </a:solidFill>
                          <a:effectLst/>
                          <a:latin typeface="Times New Roman" panose="02020603050405020304" pitchFamily="18" charset="0"/>
                        </a:rPr>
                        <a:t>Region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District</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00" b="0" i="0" u="none" strike="noStrike">
                          <a:solidFill>
                            <a:srgbClr val="000000"/>
                          </a:solidFill>
                          <a:effectLst/>
                          <a:latin typeface="Times New Roman" panose="02020603050405020304" pitchFamily="18" charset="0"/>
                        </a:rPr>
                        <a:t>Village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Technology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00" b="0" i="0" u="none" strike="noStrike" dirty="0">
                          <a:solidFill>
                            <a:srgbClr val="000000"/>
                          </a:solidFill>
                          <a:effectLst/>
                          <a:latin typeface="Times New Roman" panose="02020603050405020304" pitchFamily="18" charset="0"/>
                        </a:rPr>
                        <a:t>Development partner(s)</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9520309"/>
                  </a:ext>
                </a:extLst>
              </a:tr>
              <a:tr h="292981">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7670099"/>
                  </a:ext>
                </a:extLst>
              </a:tr>
              <a:tr h="292981">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8296572"/>
                  </a:ext>
                </a:extLst>
              </a:tr>
              <a:tr h="292981">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2006469"/>
                  </a:ext>
                </a:extLst>
              </a:tr>
              <a:tr h="292981">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9275399"/>
                  </a:ext>
                </a:extLst>
              </a:tr>
              <a:tr h="292981">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239639"/>
                  </a:ext>
                </a:extLst>
              </a:tr>
              <a:tr h="292981">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1050" b="0" i="0" u="none" strike="noStrike" dirty="0">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Times New Roman" panose="02020603050405020304" pitchFamily="18" charset="0"/>
                        </a:rPr>
                        <a:t> </a:t>
                      </a:r>
                    </a:p>
                  </a:txBody>
                  <a:tcPr marL="4002" marR="4002" marT="4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66683357"/>
                  </a:ext>
                </a:extLst>
              </a:tr>
            </a:tbl>
          </a:graphicData>
        </a:graphic>
      </p:graphicFrame>
      <p:sp>
        <p:nvSpPr>
          <p:cNvPr id="6" name="Title 1">
            <a:extLst>
              <a:ext uri="{FF2B5EF4-FFF2-40B4-BE49-F238E27FC236}">
                <a16:creationId xmlns:a16="http://schemas.microsoft.com/office/drawing/2014/main" id="{54CFC5FA-9171-46C1-8FEC-AC4F2886207C}"/>
              </a:ext>
            </a:extLst>
          </p:cNvPr>
          <p:cNvSpPr>
            <a:spLocks noGrp="1"/>
          </p:cNvSpPr>
          <p:nvPr>
            <p:ph type="title"/>
          </p:nvPr>
        </p:nvSpPr>
        <p:spPr>
          <a:xfrm>
            <a:off x="609600" y="1066800"/>
            <a:ext cx="8229600" cy="381000"/>
          </a:xfrm>
        </p:spPr>
        <p:txBody>
          <a:bodyPr>
            <a:noAutofit/>
          </a:bodyPr>
          <a:lstStyle/>
          <a:p>
            <a:pPr>
              <a:spcBef>
                <a:spcPct val="20000"/>
              </a:spcBef>
            </a:pPr>
            <a:r>
              <a:rPr lang="en-GB" sz="2400" b="1" dirty="0">
                <a:latin typeface="+mn-lt"/>
                <a:ea typeface="+mn-ea"/>
                <a:cs typeface="+mn-cs"/>
              </a:rPr>
              <a:t>Scaling Template</a:t>
            </a:r>
          </a:p>
        </p:txBody>
      </p:sp>
      <p:sp>
        <p:nvSpPr>
          <p:cNvPr id="7" name="TextBox 6">
            <a:extLst>
              <a:ext uri="{FF2B5EF4-FFF2-40B4-BE49-F238E27FC236}">
                <a16:creationId xmlns:a16="http://schemas.microsoft.com/office/drawing/2014/main" id="{A8F29288-0DAB-4498-9C91-775D525FFBDB}"/>
              </a:ext>
            </a:extLst>
          </p:cNvPr>
          <p:cNvSpPr txBox="1"/>
          <p:nvPr/>
        </p:nvSpPr>
        <p:spPr>
          <a:xfrm>
            <a:off x="152400" y="5486400"/>
            <a:ext cx="8686800" cy="830997"/>
          </a:xfrm>
          <a:prstGeom prst="rect">
            <a:avLst/>
          </a:prstGeom>
          <a:noFill/>
        </p:spPr>
        <p:txBody>
          <a:bodyPr wrap="square" rtlCol="0">
            <a:spAutoFit/>
          </a:bodyPr>
          <a:lstStyle/>
          <a:p>
            <a:pPr marL="285750" indent="-285750">
              <a:buFont typeface="Arial" panose="020B0604020202020204" pitchFamily="34" charset="0"/>
              <a:buChar char="•"/>
            </a:pPr>
            <a:r>
              <a:rPr lang="fr-FR" sz="2400" dirty="0"/>
              <a:t>Where are we with scaling? Establishing development partnerships? </a:t>
            </a:r>
          </a:p>
        </p:txBody>
      </p:sp>
    </p:spTree>
    <p:extLst>
      <p:ext uri="{BB962C8B-B14F-4D97-AF65-F5344CB8AC3E}">
        <p14:creationId xmlns:p14="http://schemas.microsoft.com/office/powerpoint/2010/main" val="3788760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5D1F2-D45C-4616-889E-47549E3AAB32}"/>
              </a:ext>
            </a:extLst>
          </p:cNvPr>
          <p:cNvSpPr>
            <a:spLocks noGrp="1"/>
          </p:cNvSpPr>
          <p:nvPr>
            <p:ph type="title"/>
          </p:nvPr>
        </p:nvSpPr>
        <p:spPr>
          <a:xfrm>
            <a:off x="685800" y="1143000"/>
            <a:ext cx="8229600" cy="304800"/>
          </a:xfrm>
        </p:spPr>
        <p:txBody>
          <a:bodyPr>
            <a:noAutofit/>
          </a:bodyPr>
          <a:lstStyle/>
          <a:p>
            <a:pPr algn="ctr">
              <a:spcBef>
                <a:spcPct val="20000"/>
              </a:spcBef>
            </a:pPr>
            <a:r>
              <a:rPr lang="en-GB" sz="2400" b="1" dirty="0">
                <a:latin typeface="+mn-lt"/>
                <a:ea typeface="+mn-ea"/>
                <a:cs typeface="+mn-cs"/>
              </a:rPr>
              <a:t>SIAF Tool for Assessing CPLM</a:t>
            </a:r>
          </a:p>
        </p:txBody>
      </p:sp>
      <p:pic>
        <p:nvPicPr>
          <p:cNvPr id="4" name="Picture 3">
            <a:extLst>
              <a:ext uri="{FF2B5EF4-FFF2-40B4-BE49-F238E27FC236}">
                <a16:creationId xmlns:a16="http://schemas.microsoft.com/office/drawing/2014/main" id="{D7C34081-59A2-4656-93C2-55EFBAAD304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28600" y="1561750"/>
            <a:ext cx="8738737" cy="5143850"/>
          </a:xfrm>
          <a:prstGeom prst="rect">
            <a:avLst/>
          </a:prstGeom>
        </p:spPr>
      </p:pic>
    </p:spTree>
    <p:extLst>
      <p:ext uri="{BB962C8B-B14F-4D97-AF65-F5344CB8AC3E}">
        <p14:creationId xmlns:p14="http://schemas.microsoft.com/office/powerpoint/2010/main" val="2442157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a:extLst>
              <a:ext uri="{FF2B5EF4-FFF2-40B4-BE49-F238E27FC236}">
                <a16:creationId xmlns:a16="http://schemas.microsoft.com/office/drawing/2014/main" id="{6F4BB9C5-51F4-47DA-9B44-EC887F0D0BC6}"/>
              </a:ext>
            </a:extLst>
          </p:cNvPr>
          <p:cNvGraphicFramePr>
            <a:graphicFrameLocks noChangeAspect="1"/>
          </p:cNvGraphicFramePr>
          <p:nvPr>
            <p:extLst>
              <p:ext uri="{D42A27DB-BD31-4B8C-83A1-F6EECF244321}">
                <p14:modId xmlns:p14="http://schemas.microsoft.com/office/powerpoint/2010/main" val="2414354821"/>
              </p:ext>
            </p:extLst>
          </p:nvPr>
        </p:nvGraphicFramePr>
        <p:xfrm>
          <a:off x="169863" y="1981200"/>
          <a:ext cx="9013825" cy="4768850"/>
        </p:xfrm>
        <a:graphic>
          <a:graphicData uri="http://schemas.openxmlformats.org/presentationml/2006/ole">
            <mc:AlternateContent xmlns:mc="http://schemas.openxmlformats.org/markup-compatibility/2006">
              <mc:Choice xmlns:v="urn:schemas-microsoft-com:vml" Requires="v">
                <p:oleObj spid="_x0000_s14387" name="Worksheet" r:id="rId3" imgW="7239049" imgH="3829050" progId="Excel.Sheet.12">
                  <p:embed/>
                </p:oleObj>
              </mc:Choice>
              <mc:Fallback>
                <p:oleObj name="Worksheet" r:id="rId3" imgW="7239049" imgH="3829050" progId="Excel.Sheet.12">
                  <p:embed/>
                  <p:pic>
                    <p:nvPicPr>
                      <p:cNvPr id="8" name="Object 7">
                        <a:extLst>
                          <a:ext uri="{FF2B5EF4-FFF2-40B4-BE49-F238E27FC236}">
                            <a16:creationId xmlns:a16="http://schemas.microsoft.com/office/drawing/2014/main" id="{6F4BB9C5-51F4-47DA-9B44-EC887F0D0BC6}"/>
                          </a:ext>
                        </a:extLst>
                      </p:cNvPr>
                      <p:cNvPicPr/>
                      <p:nvPr/>
                    </p:nvPicPr>
                    <p:blipFill>
                      <a:blip r:embed="rId4"/>
                      <a:stretch>
                        <a:fillRect/>
                      </a:stretch>
                    </p:blipFill>
                    <p:spPr>
                      <a:xfrm>
                        <a:off x="169863" y="1981200"/>
                        <a:ext cx="9013825" cy="4768850"/>
                      </a:xfrm>
                      <a:prstGeom prst="rect">
                        <a:avLst/>
                      </a:prstGeom>
                    </p:spPr>
                  </p:pic>
                </p:oleObj>
              </mc:Fallback>
            </mc:AlternateContent>
          </a:graphicData>
        </a:graphic>
      </p:graphicFrame>
      <p:sp>
        <p:nvSpPr>
          <p:cNvPr id="5" name="Oval 4">
            <a:extLst>
              <a:ext uri="{FF2B5EF4-FFF2-40B4-BE49-F238E27FC236}">
                <a16:creationId xmlns:a16="http://schemas.microsoft.com/office/drawing/2014/main" id="{EB54C6F0-2F83-4703-9BCD-AC037CAFD439}"/>
              </a:ext>
            </a:extLst>
          </p:cNvPr>
          <p:cNvSpPr/>
          <p:nvPr/>
        </p:nvSpPr>
        <p:spPr>
          <a:xfrm>
            <a:off x="169985" y="2819400"/>
            <a:ext cx="211015"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Oval 8">
            <a:extLst>
              <a:ext uri="{FF2B5EF4-FFF2-40B4-BE49-F238E27FC236}">
                <a16:creationId xmlns:a16="http://schemas.microsoft.com/office/drawing/2014/main" id="{F1CCE6C4-0F0E-48CB-8AE2-DDCA2538EF7C}"/>
              </a:ext>
            </a:extLst>
          </p:cNvPr>
          <p:cNvSpPr/>
          <p:nvPr/>
        </p:nvSpPr>
        <p:spPr>
          <a:xfrm>
            <a:off x="169985" y="3483429"/>
            <a:ext cx="211015"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Oval 9">
            <a:extLst>
              <a:ext uri="{FF2B5EF4-FFF2-40B4-BE49-F238E27FC236}">
                <a16:creationId xmlns:a16="http://schemas.microsoft.com/office/drawing/2014/main" id="{6E9B2EED-528E-42DF-84A9-BEE481665C69}"/>
              </a:ext>
            </a:extLst>
          </p:cNvPr>
          <p:cNvSpPr/>
          <p:nvPr/>
        </p:nvSpPr>
        <p:spPr>
          <a:xfrm>
            <a:off x="169985" y="4236097"/>
            <a:ext cx="211015"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Oval 10">
            <a:extLst>
              <a:ext uri="{FF2B5EF4-FFF2-40B4-BE49-F238E27FC236}">
                <a16:creationId xmlns:a16="http://schemas.microsoft.com/office/drawing/2014/main" id="{37AE9D4B-6877-4452-971F-3ACEBCE976DA}"/>
              </a:ext>
            </a:extLst>
          </p:cNvPr>
          <p:cNvSpPr/>
          <p:nvPr/>
        </p:nvSpPr>
        <p:spPr>
          <a:xfrm>
            <a:off x="169985" y="5052526"/>
            <a:ext cx="211015"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Oval 11">
            <a:extLst>
              <a:ext uri="{FF2B5EF4-FFF2-40B4-BE49-F238E27FC236}">
                <a16:creationId xmlns:a16="http://schemas.microsoft.com/office/drawing/2014/main" id="{AE41176B-54A5-466D-A704-24F4FE1CAF40}"/>
              </a:ext>
            </a:extLst>
          </p:cNvPr>
          <p:cNvSpPr/>
          <p:nvPr/>
        </p:nvSpPr>
        <p:spPr>
          <a:xfrm>
            <a:off x="169985" y="5802863"/>
            <a:ext cx="211015"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Oval 12">
            <a:extLst>
              <a:ext uri="{FF2B5EF4-FFF2-40B4-BE49-F238E27FC236}">
                <a16:creationId xmlns:a16="http://schemas.microsoft.com/office/drawing/2014/main" id="{708908AE-BBA7-4FF8-A5EC-CF50A19C4CAE}"/>
              </a:ext>
            </a:extLst>
          </p:cNvPr>
          <p:cNvSpPr/>
          <p:nvPr/>
        </p:nvSpPr>
        <p:spPr>
          <a:xfrm>
            <a:off x="169985" y="6371650"/>
            <a:ext cx="211015" cy="3048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Text Placeholder 1">
            <a:extLst>
              <a:ext uri="{FF2B5EF4-FFF2-40B4-BE49-F238E27FC236}">
                <a16:creationId xmlns:a16="http://schemas.microsoft.com/office/drawing/2014/main" id="{05305048-B194-49A0-B642-670ED9952B99}"/>
              </a:ext>
            </a:extLst>
          </p:cNvPr>
          <p:cNvSpPr txBox="1">
            <a:spLocks/>
          </p:cNvSpPr>
          <p:nvPr/>
        </p:nvSpPr>
        <p:spPr>
          <a:xfrm>
            <a:off x="169985" y="1348264"/>
            <a:ext cx="7772400" cy="4572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2800" b="1" i="0" u="none" strike="noStrike" kern="1200" cap="none" spc="0" normalizeH="0" baseline="0" noProof="0" dirty="0">
                <a:ln>
                  <a:noFill/>
                </a:ln>
                <a:solidFill>
                  <a:prstClr val="black"/>
                </a:solidFill>
                <a:effectLst/>
                <a:uLnTx/>
                <a:uFillTx/>
                <a:latin typeface="Calibri"/>
                <a:ea typeface="+mn-ea"/>
                <a:cs typeface="+mn-cs"/>
              </a:rPr>
              <a:t>Project monitoring tools </a:t>
            </a:r>
          </a:p>
        </p:txBody>
      </p:sp>
    </p:spTree>
    <p:extLst>
      <p:ext uri="{BB962C8B-B14F-4D97-AF65-F5344CB8AC3E}">
        <p14:creationId xmlns:p14="http://schemas.microsoft.com/office/powerpoint/2010/main" val="267130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FB675DD-A912-47CB-9624-950779FB778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8580" y="1790700"/>
            <a:ext cx="9155430" cy="3390900"/>
          </a:xfrm>
          <a:prstGeom prst="rect">
            <a:avLst/>
          </a:prstGeom>
        </p:spPr>
      </p:pic>
      <p:sp>
        <p:nvSpPr>
          <p:cNvPr id="5" name="Title 1">
            <a:extLst>
              <a:ext uri="{FF2B5EF4-FFF2-40B4-BE49-F238E27FC236}">
                <a16:creationId xmlns:a16="http://schemas.microsoft.com/office/drawing/2014/main" id="{D4DE7ABC-28D3-4429-AC71-79A512DDE105}"/>
              </a:ext>
            </a:extLst>
          </p:cNvPr>
          <p:cNvSpPr txBox="1">
            <a:spLocks/>
          </p:cNvSpPr>
          <p:nvPr/>
        </p:nvSpPr>
        <p:spPr>
          <a:xfrm>
            <a:off x="685800" y="1143000"/>
            <a:ext cx="8229600" cy="3048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pPr algn="ctr">
              <a:spcBef>
                <a:spcPct val="20000"/>
              </a:spcBef>
            </a:pPr>
            <a:r>
              <a:rPr lang="en-GB" sz="2400" b="1" dirty="0">
                <a:latin typeface="+mn-lt"/>
                <a:ea typeface="+mn-ea"/>
                <a:cs typeface="+mn-cs"/>
              </a:rPr>
              <a:t>Technology preference tool</a:t>
            </a:r>
          </a:p>
        </p:txBody>
      </p:sp>
    </p:spTree>
    <p:extLst>
      <p:ext uri="{BB962C8B-B14F-4D97-AF65-F5344CB8AC3E}">
        <p14:creationId xmlns:p14="http://schemas.microsoft.com/office/powerpoint/2010/main" val="3668866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C9529-2892-43C1-B8A8-4C8F829068EC}"/>
              </a:ext>
            </a:extLst>
          </p:cNvPr>
          <p:cNvSpPr>
            <a:spLocks noGrp="1"/>
          </p:cNvSpPr>
          <p:nvPr>
            <p:ph type="title"/>
          </p:nvPr>
        </p:nvSpPr>
        <p:spPr/>
        <p:txBody>
          <a:bodyPr/>
          <a:lstStyle/>
          <a:p>
            <a:endParaRPr lang="en-GB"/>
          </a:p>
        </p:txBody>
      </p:sp>
      <p:graphicFrame>
        <p:nvGraphicFramePr>
          <p:cNvPr id="4" name="Table 3">
            <a:extLst>
              <a:ext uri="{FF2B5EF4-FFF2-40B4-BE49-F238E27FC236}">
                <a16:creationId xmlns:a16="http://schemas.microsoft.com/office/drawing/2014/main" id="{331852CE-2C78-4BBE-98FD-21AA6A7416A7}"/>
              </a:ext>
            </a:extLst>
          </p:cNvPr>
          <p:cNvGraphicFramePr>
            <a:graphicFrameLocks noGrp="1"/>
          </p:cNvGraphicFramePr>
          <p:nvPr>
            <p:extLst>
              <p:ext uri="{D42A27DB-BD31-4B8C-83A1-F6EECF244321}">
                <p14:modId xmlns:p14="http://schemas.microsoft.com/office/powerpoint/2010/main" val="3294098303"/>
              </p:ext>
            </p:extLst>
          </p:nvPr>
        </p:nvGraphicFramePr>
        <p:xfrm>
          <a:off x="35560" y="0"/>
          <a:ext cx="9108440" cy="8253091"/>
        </p:xfrm>
        <a:graphic>
          <a:graphicData uri="http://schemas.openxmlformats.org/drawingml/2006/table">
            <a:tbl>
              <a:tblPr firstRow="1" firstCol="1" bandRow="1">
                <a:tableStyleId>{5C22544A-7EE6-4342-B048-85BDC9FD1C3A}</a:tableStyleId>
              </a:tblPr>
              <a:tblGrid>
                <a:gridCol w="1183640">
                  <a:extLst>
                    <a:ext uri="{9D8B030D-6E8A-4147-A177-3AD203B41FA5}">
                      <a16:colId xmlns:a16="http://schemas.microsoft.com/office/drawing/2014/main" val="484155618"/>
                    </a:ext>
                  </a:extLst>
                </a:gridCol>
                <a:gridCol w="3029337">
                  <a:extLst>
                    <a:ext uri="{9D8B030D-6E8A-4147-A177-3AD203B41FA5}">
                      <a16:colId xmlns:a16="http://schemas.microsoft.com/office/drawing/2014/main" val="1830763651"/>
                    </a:ext>
                  </a:extLst>
                </a:gridCol>
                <a:gridCol w="4895463">
                  <a:extLst>
                    <a:ext uri="{9D8B030D-6E8A-4147-A177-3AD203B41FA5}">
                      <a16:colId xmlns:a16="http://schemas.microsoft.com/office/drawing/2014/main" val="3631042999"/>
                    </a:ext>
                  </a:extLst>
                </a:gridCol>
              </a:tblGrid>
              <a:tr h="212105">
                <a:tc>
                  <a:txBody>
                    <a:bodyPr/>
                    <a:lstStyle/>
                    <a:p>
                      <a:pPr>
                        <a:lnSpc>
                          <a:spcPct val="107000"/>
                        </a:lnSpc>
                        <a:spcAft>
                          <a:spcPts val="0"/>
                        </a:spcAft>
                      </a:pPr>
                      <a:r>
                        <a:rPr lang="en-GB" sz="1800" dirty="0">
                          <a:effectLst/>
                        </a:rPr>
                        <a:t>Indicator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tc>
                  <a:txBody>
                    <a:bodyPr/>
                    <a:lstStyle/>
                    <a:p>
                      <a:pPr>
                        <a:lnSpc>
                          <a:spcPct val="107000"/>
                        </a:lnSpc>
                        <a:spcAft>
                          <a:spcPts val="0"/>
                        </a:spcAft>
                      </a:pPr>
                      <a:r>
                        <a:rPr lang="en-GB" sz="1800" dirty="0">
                          <a:effectLst/>
                        </a:rPr>
                        <a:t>Indicator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tc>
                  <a:txBody>
                    <a:bodyPr/>
                    <a:lstStyle/>
                    <a:p>
                      <a:pPr>
                        <a:lnSpc>
                          <a:spcPct val="107000"/>
                        </a:lnSpc>
                        <a:spcAft>
                          <a:spcPts val="0"/>
                        </a:spcAft>
                      </a:pPr>
                      <a:r>
                        <a:rPr lang="en-GB" sz="1800" dirty="0">
                          <a:effectLst/>
                        </a:rPr>
                        <a:t>Level of Disaggregation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extLst>
                  <a:ext uri="{0D108BD9-81ED-4DB2-BD59-A6C34878D82A}">
                    <a16:rowId xmlns:a16="http://schemas.microsoft.com/office/drawing/2014/main" val="3775517537"/>
                  </a:ext>
                </a:extLst>
              </a:tr>
              <a:tr h="3838178">
                <a:tc>
                  <a:txBody>
                    <a:bodyPr/>
                    <a:lstStyle/>
                    <a:p>
                      <a:pPr>
                        <a:lnSpc>
                          <a:spcPct val="107000"/>
                        </a:lnSpc>
                        <a:spcAft>
                          <a:spcPts val="0"/>
                        </a:spcAft>
                      </a:pPr>
                      <a:r>
                        <a:rPr lang="en-GB" sz="1200">
                          <a:effectLst/>
                        </a:rPr>
                        <a:t>EG.3.2-25</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tc>
                  <a:txBody>
                    <a:bodyPr/>
                    <a:lstStyle/>
                    <a:p>
                      <a:pPr>
                        <a:lnSpc>
                          <a:spcPct val="107000"/>
                        </a:lnSpc>
                        <a:spcAft>
                          <a:spcPts val="0"/>
                        </a:spcAft>
                      </a:pPr>
                      <a:r>
                        <a:rPr lang="en-GB" sz="1800" dirty="0">
                          <a:effectLst/>
                        </a:rPr>
                        <a:t>Number of hectares under improved management practices or technologies with USG assistance [IM-level]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tc>
                  <a:txBody>
                    <a:bodyPr/>
                    <a:lstStyle/>
                    <a:p>
                      <a:pPr marL="342900" lvl="0" indent="-342900">
                        <a:lnSpc>
                          <a:spcPct val="107000"/>
                        </a:lnSpc>
                        <a:spcAft>
                          <a:spcPts val="0"/>
                        </a:spcAft>
                        <a:buFont typeface="Wingdings" panose="05000000000000000000" pitchFamily="2" charset="2"/>
                        <a:buChar char=""/>
                      </a:pPr>
                      <a:r>
                        <a:rPr lang="en-GB" sz="1800" dirty="0">
                          <a:effectLst/>
                        </a:rPr>
                        <a:t>Type of hectare: </a:t>
                      </a:r>
                    </a:p>
                    <a:p>
                      <a:pPr marL="342900" lvl="0" indent="-342900">
                        <a:lnSpc>
                          <a:spcPct val="107000"/>
                        </a:lnSpc>
                        <a:spcAft>
                          <a:spcPts val="0"/>
                        </a:spcAft>
                        <a:buFont typeface="Wingdings" panose="05000000000000000000" pitchFamily="2" charset="2"/>
                        <a:buChar char=""/>
                      </a:pPr>
                      <a:r>
                        <a:rPr lang="en-GB" sz="1800" dirty="0">
                          <a:effectLst/>
                        </a:rPr>
                        <a:t>crop land</a:t>
                      </a:r>
                    </a:p>
                    <a:p>
                      <a:pPr marL="342900" lvl="0" indent="-342900">
                        <a:lnSpc>
                          <a:spcPct val="107000"/>
                        </a:lnSpc>
                        <a:spcAft>
                          <a:spcPts val="0"/>
                        </a:spcAft>
                        <a:buFont typeface="Wingdings" panose="05000000000000000000" pitchFamily="2" charset="2"/>
                        <a:buChar char=""/>
                      </a:pPr>
                      <a:r>
                        <a:rPr lang="en-GB" sz="1800" dirty="0">
                          <a:effectLst/>
                        </a:rPr>
                        <a:t>cultivated pasture</a:t>
                      </a:r>
                    </a:p>
                    <a:p>
                      <a:pPr marL="342900" lvl="0" indent="-342900">
                        <a:lnSpc>
                          <a:spcPct val="107000"/>
                        </a:lnSpc>
                        <a:spcAft>
                          <a:spcPts val="0"/>
                        </a:spcAft>
                        <a:buFont typeface="Wingdings" panose="05000000000000000000" pitchFamily="2" charset="2"/>
                        <a:buChar char=""/>
                      </a:pPr>
                      <a:r>
                        <a:rPr lang="en-GB" sz="1800" dirty="0">
                          <a:effectLst/>
                        </a:rPr>
                        <a:t>rangeland</a:t>
                      </a:r>
                    </a:p>
                    <a:p>
                      <a:pPr marL="342900" lvl="0" indent="-342900">
                        <a:lnSpc>
                          <a:spcPct val="107000"/>
                        </a:lnSpc>
                        <a:spcAft>
                          <a:spcPts val="0"/>
                        </a:spcAft>
                        <a:buFont typeface="Wingdings" panose="05000000000000000000" pitchFamily="2" charset="2"/>
                        <a:buChar char=""/>
                      </a:pPr>
                      <a:r>
                        <a:rPr lang="en-GB" sz="1800" dirty="0">
                          <a:effectLst/>
                        </a:rPr>
                        <a:t>conservation/protected area</a:t>
                      </a:r>
                    </a:p>
                    <a:p>
                      <a:pPr marL="342900" lvl="0" indent="-342900">
                        <a:lnSpc>
                          <a:spcPct val="107000"/>
                        </a:lnSpc>
                        <a:spcAft>
                          <a:spcPts val="0"/>
                        </a:spcAft>
                        <a:buFont typeface="Wingdings" panose="05000000000000000000" pitchFamily="2" charset="2"/>
                        <a:buChar char=""/>
                      </a:pPr>
                      <a:r>
                        <a:rPr lang="en-GB" sz="1800" dirty="0">
                          <a:effectLst/>
                        </a:rPr>
                        <a:t>freshwater or marine ecosystems</a:t>
                      </a:r>
                    </a:p>
                    <a:p>
                      <a:pPr marL="342900" lvl="0" indent="-342900">
                        <a:lnSpc>
                          <a:spcPct val="107000"/>
                        </a:lnSpc>
                        <a:spcAft>
                          <a:spcPts val="0"/>
                        </a:spcAft>
                        <a:buFont typeface="Wingdings" panose="05000000000000000000" pitchFamily="2" charset="2"/>
                        <a:buChar char=""/>
                      </a:pPr>
                      <a:r>
                        <a:rPr lang="en-GB" sz="1800" dirty="0">
                          <a:effectLst/>
                        </a:rPr>
                        <a:t>aquaculture</a:t>
                      </a:r>
                    </a:p>
                    <a:p>
                      <a:pPr marL="342900" lvl="0" indent="-342900">
                        <a:lnSpc>
                          <a:spcPct val="107000"/>
                        </a:lnSpc>
                        <a:spcAft>
                          <a:spcPts val="0"/>
                        </a:spcAft>
                        <a:buFont typeface="Wingdings" panose="05000000000000000000" pitchFamily="2" charset="2"/>
                        <a:buChar char=""/>
                      </a:pPr>
                      <a:r>
                        <a:rPr lang="en-GB" sz="1800" dirty="0">
                          <a:effectLst/>
                        </a:rPr>
                        <a:t>other</a:t>
                      </a:r>
                    </a:p>
                    <a:p>
                      <a:pPr marL="342900" lvl="0" indent="-342900">
                        <a:lnSpc>
                          <a:spcPct val="107000"/>
                        </a:lnSpc>
                        <a:spcAft>
                          <a:spcPts val="0"/>
                        </a:spcAft>
                        <a:buFont typeface="Wingdings" panose="05000000000000000000" pitchFamily="2" charset="2"/>
                        <a:buChar char=""/>
                      </a:pPr>
                      <a:r>
                        <a:rPr lang="en-GB" sz="1800" dirty="0">
                          <a:effectLst/>
                        </a:rPr>
                        <a:t>Management practice or technology type (double-counting allowed)</a:t>
                      </a:r>
                    </a:p>
                    <a:p>
                      <a:pPr marL="342900" lvl="0" indent="-342900">
                        <a:lnSpc>
                          <a:spcPct val="107000"/>
                        </a:lnSpc>
                        <a:spcAft>
                          <a:spcPts val="0"/>
                        </a:spcAft>
                        <a:buFont typeface="Wingdings" panose="05000000000000000000" pitchFamily="2" charset="2"/>
                        <a:buChar char=""/>
                      </a:pPr>
                      <a:r>
                        <a:rPr lang="en-GB" sz="1800" dirty="0">
                          <a:effectLst/>
                        </a:rPr>
                        <a:t>Sex (no double-counting)</a:t>
                      </a:r>
                    </a:p>
                    <a:p>
                      <a:pPr marL="342900" lvl="0" indent="-342900">
                        <a:lnSpc>
                          <a:spcPct val="107000"/>
                        </a:lnSpc>
                        <a:spcAft>
                          <a:spcPts val="0"/>
                        </a:spcAft>
                        <a:buFont typeface="Wingdings" panose="05000000000000000000" pitchFamily="2" charset="2"/>
                        <a:buChar char=""/>
                      </a:pPr>
                      <a:r>
                        <a:rPr lang="en-GB" sz="1800" dirty="0">
                          <a:effectLst/>
                        </a:rPr>
                        <a:t>Age (no double-counting)</a:t>
                      </a:r>
                    </a:p>
                    <a:p>
                      <a:pPr marL="457200">
                        <a:lnSpc>
                          <a:spcPct val="107000"/>
                        </a:lnSpc>
                        <a:spcAft>
                          <a:spcPts val="0"/>
                        </a:spcAft>
                      </a:pPr>
                      <a:r>
                        <a:rPr lang="en-GB" sz="1800" dirty="0">
                          <a:effectLst/>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extLst>
                  <a:ext uri="{0D108BD9-81ED-4DB2-BD59-A6C34878D82A}">
                    <a16:rowId xmlns:a16="http://schemas.microsoft.com/office/drawing/2014/main" val="3507178921"/>
                  </a:ext>
                </a:extLst>
              </a:tr>
              <a:tr h="4134433">
                <a:tc>
                  <a:txBody>
                    <a:bodyPr/>
                    <a:lstStyle/>
                    <a:p>
                      <a:pPr>
                        <a:lnSpc>
                          <a:spcPct val="107000"/>
                        </a:lnSpc>
                        <a:spcAft>
                          <a:spcPts val="0"/>
                        </a:spcAft>
                      </a:pPr>
                      <a:r>
                        <a:rPr lang="en-GB" sz="1200">
                          <a:effectLst/>
                        </a:rPr>
                        <a:t>EG.3.2-24</a:t>
                      </a:r>
                      <a:endParaRPr lang="en-GB" sz="120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tc>
                  <a:txBody>
                    <a:bodyPr/>
                    <a:lstStyle/>
                    <a:p>
                      <a:pPr>
                        <a:lnSpc>
                          <a:spcPct val="107000"/>
                        </a:lnSpc>
                        <a:spcAft>
                          <a:spcPts val="0"/>
                        </a:spcAft>
                      </a:pPr>
                      <a:r>
                        <a:rPr lang="en-GB" sz="1800" dirty="0">
                          <a:effectLst/>
                        </a:rPr>
                        <a:t>Number of individuals in the agriculture system who have applied improved management practices or technologies with USG assistance [IM-level]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tc>
                  <a:txBody>
                    <a:bodyPr/>
                    <a:lstStyle/>
                    <a:p>
                      <a:pPr marL="342900" lvl="0" indent="-342900">
                        <a:lnSpc>
                          <a:spcPct val="107000"/>
                        </a:lnSpc>
                        <a:spcAft>
                          <a:spcPts val="0"/>
                        </a:spcAft>
                        <a:buFont typeface="Wingdings" panose="05000000000000000000" pitchFamily="2" charset="2"/>
                        <a:buChar char=""/>
                      </a:pPr>
                      <a:r>
                        <a:rPr lang="en-GB" sz="1800" dirty="0">
                          <a:effectLst/>
                        </a:rPr>
                        <a:t>Value chain actor type:      </a:t>
                      </a:r>
                    </a:p>
                    <a:p>
                      <a:pPr marL="457200">
                        <a:lnSpc>
                          <a:spcPct val="107000"/>
                        </a:lnSpc>
                        <a:spcAft>
                          <a:spcPts val="0"/>
                        </a:spcAft>
                      </a:pPr>
                      <a:r>
                        <a:rPr lang="en-GB" sz="1800" dirty="0">
                          <a:effectLst/>
                        </a:rPr>
                        <a:t> </a:t>
                      </a:r>
                    </a:p>
                    <a:p>
                      <a:pPr marL="342900" lvl="0" indent="-342900">
                        <a:lnSpc>
                          <a:spcPct val="107000"/>
                        </a:lnSpc>
                        <a:spcAft>
                          <a:spcPts val="0"/>
                        </a:spcAft>
                        <a:buFont typeface="Wingdings" panose="05000000000000000000" pitchFamily="2" charset="2"/>
                        <a:buChar char=""/>
                      </a:pPr>
                      <a:r>
                        <a:rPr lang="en-GB" sz="1800" dirty="0">
                          <a:effectLst/>
                        </a:rPr>
                        <a:t>Smallholder producers</a:t>
                      </a:r>
                    </a:p>
                    <a:p>
                      <a:pPr marL="342900" lvl="0" indent="-342900">
                        <a:lnSpc>
                          <a:spcPct val="107000"/>
                        </a:lnSpc>
                        <a:spcAft>
                          <a:spcPts val="0"/>
                        </a:spcAft>
                        <a:buFont typeface="Wingdings" panose="05000000000000000000" pitchFamily="2" charset="2"/>
                        <a:buChar char=""/>
                      </a:pPr>
                      <a:r>
                        <a:rPr lang="en-GB" sz="1800" dirty="0">
                          <a:effectLst/>
                        </a:rPr>
                        <a:t>Non-smallholder producers</a:t>
                      </a:r>
                    </a:p>
                    <a:p>
                      <a:pPr marL="342900" lvl="0" indent="-342900">
                        <a:lnSpc>
                          <a:spcPct val="107000"/>
                        </a:lnSpc>
                        <a:spcAft>
                          <a:spcPts val="0"/>
                        </a:spcAft>
                        <a:buFont typeface="Wingdings" panose="05000000000000000000" pitchFamily="2" charset="2"/>
                        <a:buChar char=""/>
                      </a:pPr>
                      <a:r>
                        <a:rPr lang="en-GB" sz="1800" dirty="0">
                          <a:effectLst/>
                        </a:rPr>
                        <a:t>People in government</a:t>
                      </a:r>
                    </a:p>
                    <a:p>
                      <a:pPr marL="342900" lvl="0" indent="-342900">
                        <a:lnSpc>
                          <a:spcPct val="107000"/>
                        </a:lnSpc>
                        <a:spcAft>
                          <a:spcPts val="0"/>
                        </a:spcAft>
                        <a:buFont typeface="Wingdings" panose="05000000000000000000" pitchFamily="2" charset="2"/>
                        <a:buChar char=""/>
                      </a:pPr>
                      <a:r>
                        <a:rPr lang="en-GB" sz="1800" dirty="0">
                          <a:effectLst/>
                        </a:rPr>
                        <a:t>People in private sector firms</a:t>
                      </a:r>
                    </a:p>
                    <a:p>
                      <a:pPr marL="342900" lvl="0" indent="-342900">
                        <a:lnSpc>
                          <a:spcPct val="107000"/>
                        </a:lnSpc>
                        <a:spcAft>
                          <a:spcPts val="0"/>
                        </a:spcAft>
                        <a:buFont typeface="Wingdings" panose="05000000000000000000" pitchFamily="2" charset="2"/>
                        <a:buChar char=""/>
                      </a:pPr>
                      <a:r>
                        <a:rPr lang="en-GB" sz="1800" dirty="0">
                          <a:effectLst/>
                        </a:rPr>
                        <a:t>People in civil society</a:t>
                      </a:r>
                    </a:p>
                    <a:p>
                      <a:pPr marL="342900" lvl="0" indent="-342900">
                        <a:lnSpc>
                          <a:spcPct val="107000"/>
                        </a:lnSpc>
                        <a:spcAft>
                          <a:spcPts val="0"/>
                        </a:spcAft>
                        <a:buFont typeface="Wingdings" panose="05000000000000000000" pitchFamily="2" charset="2"/>
                        <a:buChar char=""/>
                      </a:pPr>
                      <a:r>
                        <a:rPr lang="en-GB" sz="1800" dirty="0">
                          <a:effectLst/>
                        </a:rPr>
                        <a:t>Others</a:t>
                      </a:r>
                    </a:p>
                    <a:p>
                      <a:pPr marL="342900" lvl="0" indent="-342900">
                        <a:lnSpc>
                          <a:spcPct val="107000"/>
                        </a:lnSpc>
                        <a:spcAft>
                          <a:spcPts val="0"/>
                        </a:spcAft>
                        <a:buFont typeface="Wingdings" panose="05000000000000000000" pitchFamily="2" charset="2"/>
                        <a:buChar char=""/>
                      </a:pPr>
                      <a:r>
                        <a:rPr lang="en-GB" sz="1800" dirty="0">
                          <a:effectLst/>
                        </a:rPr>
                        <a:t>Disaggregates Not Available</a:t>
                      </a:r>
                    </a:p>
                    <a:p>
                      <a:pPr marL="342900" lvl="0" indent="-342900">
                        <a:lnSpc>
                          <a:spcPct val="107000"/>
                        </a:lnSpc>
                        <a:spcAft>
                          <a:spcPts val="0"/>
                        </a:spcAft>
                        <a:buFont typeface="Wingdings" panose="05000000000000000000" pitchFamily="2" charset="2"/>
                        <a:buChar char=""/>
                      </a:pPr>
                      <a:r>
                        <a:rPr lang="en-GB" sz="1800" dirty="0">
                          <a:effectLst/>
                        </a:rPr>
                        <a:t>Management practice or technology type (double-counting allowed)</a:t>
                      </a:r>
                    </a:p>
                    <a:p>
                      <a:pPr marL="342900" lvl="0" indent="-342900">
                        <a:lnSpc>
                          <a:spcPct val="107000"/>
                        </a:lnSpc>
                        <a:spcAft>
                          <a:spcPts val="0"/>
                        </a:spcAft>
                        <a:buFont typeface="Wingdings" panose="05000000000000000000" pitchFamily="2" charset="2"/>
                        <a:buChar char=""/>
                      </a:pPr>
                      <a:r>
                        <a:rPr lang="en-GB" sz="1800" dirty="0">
                          <a:effectLst/>
                        </a:rPr>
                        <a:t>Sex (no double-counting)</a:t>
                      </a:r>
                    </a:p>
                    <a:p>
                      <a:pPr marL="342900" lvl="0" indent="-342900">
                        <a:lnSpc>
                          <a:spcPct val="107000"/>
                        </a:lnSpc>
                        <a:spcAft>
                          <a:spcPts val="0"/>
                        </a:spcAft>
                        <a:buFont typeface="Wingdings" panose="05000000000000000000" pitchFamily="2" charset="2"/>
                        <a:buChar char=""/>
                      </a:pPr>
                      <a:r>
                        <a:rPr lang="en-GB" sz="1800" dirty="0">
                          <a:effectLst/>
                        </a:rPr>
                        <a:t>Age (no double-counting)</a:t>
                      </a:r>
                    </a:p>
                    <a:p>
                      <a:pPr>
                        <a:lnSpc>
                          <a:spcPct val="107000"/>
                        </a:lnSpc>
                        <a:spcAft>
                          <a:spcPts val="0"/>
                        </a:spcAft>
                      </a:pPr>
                      <a:r>
                        <a:rPr lang="en-GB" sz="1800" dirty="0">
                          <a:effectLst/>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40769" marR="40769" marT="0" marB="0"/>
                </a:tc>
                <a:extLst>
                  <a:ext uri="{0D108BD9-81ED-4DB2-BD59-A6C34878D82A}">
                    <a16:rowId xmlns:a16="http://schemas.microsoft.com/office/drawing/2014/main" val="3945633858"/>
                  </a:ext>
                </a:extLst>
              </a:tr>
            </a:tbl>
          </a:graphicData>
        </a:graphic>
      </p:graphicFrame>
    </p:spTree>
    <p:extLst>
      <p:ext uri="{BB962C8B-B14F-4D97-AF65-F5344CB8AC3E}">
        <p14:creationId xmlns:p14="http://schemas.microsoft.com/office/powerpoint/2010/main" val="922010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620B3-C2A8-4EE9-A756-6881458DFFA7}"/>
              </a:ext>
            </a:extLst>
          </p:cNvPr>
          <p:cNvSpPr>
            <a:spLocks noGrp="1"/>
          </p:cNvSpPr>
          <p:nvPr>
            <p:ph type="title"/>
          </p:nvPr>
        </p:nvSpPr>
        <p:spPr/>
        <p:txBody>
          <a:bodyPr/>
          <a:lstStyle/>
          <a:p>
            <a:endParaRPr lang="en-GB"/>
          </a:p>
        </p:txBody>
      </p:sp>
      <p:graphicFrame>
        <p:nvGraphicFramePr>
          <p:cNvPr id="3" name="Table 2">
            <a:extLst>
              <a:ext uri="{FF2B5EF4-FFF2-40B4-BE49-F238E27FC236}">
                <a16:creationId xmlns:a16="http://schemas.microsoft.com/office/drawing/2014/main" id="{08DBD6AD-4180-49D5-88BF-8FC92E793CB7}"/>
              </a:ext>
            </a:extLst>
          </p:cNvPr>
          <p:cNvGraphicFramePr>
            <a:graphicFrameLocks noGrp="1"/>
          </p:cNvGraphicFramePr>
          <p:nvPr>
            <p:extLst>
              <p:ext uri="{D42A27DB-BD31-4B8C-83A1-F6EECF244321}">
                <p14:modId xmlns:p14="http://schemas.microsoft.com/office/powerpoint/2010/main" val="2057563900"/>
              </p:ext>
            </p:extLst>
          </p:nvPr>
        </p:nvGraphicFramePr>
        <p:xfrm>
          <a:off x="0" y="0"/>
          <a:ext cx="9144000" cy="8241677"/>
        </p:xfrm>
        <a:graphic>
          <a:graphicData uri="http://schemas.openxmlformats.org/drawingml/2006/table">
            <a:tbl>
              <a:tblPr firstRow="1" firstCol="1" bandRow="1">
                <a:tableStyleId>{5C22544A-7EE6-4342-B048-85BDC9FD1C3A}</a:tableStyleId>
              </a:tblPr>
              <a:tblGrid>
                <a:gridCol w="756831">
                  <a:extLst>
                    <a:ext uri="{9D8B030D-6E8A-4147-A177-3AD203B41FA5}">
                      <a16:colId xmlns:a16="http://schemas.microsoft.com/office/drawing/2014/main" val="438263591"/>
                    </a:ext>
                  </a:extLst>
                </a:gridCol>
                <a:gridCol w="2177438">
                  <a:extLst>
                    <a:ext uri="{9D8B030D-6E8A-4147-A177-3AD203B41FA5}">
                      <a16:colId xmlns:a16="http://schemas.microsoft.com/office/drawing/2014/main" val="944431605"/>
                    </a:ext>
                  </a:extLst>
                </a:gridCol>
                <a:gridCol w="6209731">
                  <a:extLst>
                    <a:ext uri="{9D8B030D-6E8A-4147-A177-3AD203B41FA5}">
                      <a16:colId xmlns:a16="http://schemas.microsoft.com/office/drawing/2014/main" val="1043375165"/>
                    </a:ext>
                  </a:extLst>
                </a:gridCol>
              </a:tblGrid>
              <a:tr h="1175178">
                <a:tc>
                  <a:txBody>
                    <a:bodyPr/>
                    <a:lstStyle/>
                    <a:p>
                      <a:pPr>
                        <a:lnSpc>
                          <a:spcPct val="107000"/>
                        </a:lnSpc>
                        <a:spcAft>
                          <a:spcPts val="0"/>
                        </a:spcAft>
                      </a:pPr>
                      <a:r>
                        <a:rPr lang="en-GB" sz="1400" dirty="0">
                          <a:effectLst/>
                        </a:rPr>
                        <a:t>EG.3.2-2</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tc>
                  <a:txBody>
                    <a:bodyPr/>
                    <a:lstStyle/>
                    <a:p>
                      <a:pPr>
                        <a:lnSpc>
                          <a:spcPct val="107000"/>
                        </a:lnSpc>
                        <a:spcAft>
                          <a:spcPts val="0"/>
                        </a:spcAft>
                      </a:pPr>
                      <a:r>
                        <a:rPr lang="en-GB" sz="1400" dirty="0">
                          <a:effectLst/>
                        </a:rPr>
                        <a:t>Number of individuals who have received USG-supported degree-granting non-nutrition-related food security training [IM-level]</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tc>
                  <a:txBody>
                    <a:bodyPr/>
                    <a:lstStyle/>
                    <a:p>
                      <a:pPr marL="0" lvl="0" indent="0">
                        <a:lnSpc>
                          <a:spcPct val="107000"/>
                        </a:lnSpc>
                        <a:spcAft>
                          <a:spcPts val="0"/>
                        </a:spcAft>
                        <a:buFont typeface="Wingdings" panose="05000000000000000000" pitchFamily="2" charset="2"/>
                        <a:buNone/>
                      </a:pPr>
                      <a:r>
                        <a:rPr lang="en-GB" sz="1800" dirty="0">
                          <a:effectLst/>
                          <a:latin typeface="Calibri" panose="020F0502020204030204" pitchFamily="34" charset="0"/>
                          <a:ea typeface="Calibri" panose="020F0502020204030204" pitchFamily="34" charset="0"/>
                          <a:cs typeface="Times New Roman" panose="02020603050405020304" pitchFamily="18" charset="0"/>
                        </a:rPr>
                        <a:t>Level of disaggregation </a:t>
                      </a:r>
                    </a:p>
                  </a:txBody>
                  <a:tcPr marL="33546" marR="33546" marT="0" marB="0"/>
                </a:tc>
                <a:extLst>
                  <a:ext uri="{0D108BD9-81ED-4DB2-BD59-A6C34878D82A}">
                    <a16:rowId xmlns:a16="http://schemas.microsoft.com/office/drawing/2014/main" val="2659499987"/>
                  </a:ext>
                </a:extLst>
              </a:tr>
              <a:tr h="2120611">
                <a:tc>
                  <a:txBody>
                    <a:bodyPr/>
                    <a:lstStyle/>
                    <a:p>
                      <a:pPr>
                        <a:lnSpc>
                          <a:spcPct val="107000"/>
                        </a:lnSpc>
                        <a:spcAft>
                          <a:spcPts val="0"/>
                        </a:spcAft>
                      </a:pPr>
                      <a:r>
                        <a:rPr lang="en-GB" sz="1400">
                          <a:effectLst/>
                        </a:rPr>
                        <a:t>HL.9-4</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tc>
                  <a:txBody>
                    <a:bodyPr/>
                    <a:lstStyle/>
                    <a:p>
                      <a:pPr>
                        <a:lnSpc>
                          <a:spcPct val="107000"/>
                        </a:lnSpc>
                        <a:spcAft>
                          <a:spcPts val="0"/>
                        </a:spcAft>
                      </a:pPr>
                      <a:r>
                        <a:rPr lang="en-GB" sz="1800" dirty="0">
                          <a:effectLst/>
                        </a:rPr>
                        <a:t>Number of individuals receiving nutrition-related professional training through USG-supported programs [IM-level]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tc>
                  <a:txBody>
                    <a:bodyPr/>
                    <a:lstStyle/>
                    <a:p>
                      <a:pPr marL="342900" lvl="0" indent="-342900">
                        <a:lnSpc>
                          <a:spcPct val="107000"/>
                        </a:lnSpc>
                        <a:spcAft>
                          <a:spcPts val="0"/>
                        </a:spcAft>
                        <a:buFont typeface="Wingdings" panose="05000000000000000000" pitchFamily="2" charset="2"/>
                        <a:buChar char=""/>
                      </a:pPr>
                      <a:r>
                        <a:rPr lang="en-GB" sz="1800" dirty="0">
                          <a:effectLst/>
                        </a:rPr>
                        <a:t>Sex (Male, Female, Disaggregates Not Available)</a:t>
                      </a:r>
                    </a:p>
                    <a:p>
                      <a:pPr marL="342900" lvl="0" indent="-342900">
                        <a:lnSpc>
                          <a:spcPct val="107000"/>
                        </a:lnSpc>
                        <a:spcAft>
                          <a:spcPts val="0"/>
                        </a:spcAft>
                        <a:buFont typeface="Wingdings" panose="05000000000000000000" pitchFamily="2" charset="2"/>
                        <a:buChar char=""/>
                      </a:pPr>
                      <a:r>
                        <a:rPr lang="en-GB" sz="1800" dirty="0">
                          <a:effectLst/>
                        </a:rPr>
                        <a:t>Type of training</a:t>
                      </a:r>
                    </a:p>
                    <a:p>
                      <a:pPr marL="342900" lvl="0" indent="-342900">
                        <a:lnSpc>
                          <a:spcPct val="107000"/>
                        </a:lnSpc>
                        <a:spcAft>
                          <a:spcPts val="0"/>
                        </a:spcAft>
                        <a:buFont typeface="Wingdings" panose="05000000000000000000" pitchFamily="2" charset="2"/>
                        <a:buChar char=""/>
                      </a:pPr>
                      <a:r>
                        <a:rPr lang="en-GB" sz="1800" dirty="0">
                          <a:effectLst/>
                        </a:rPr>
                        <a:t>Number of non-degree seeking trainees</a:t>
                      </a:r>
                    </a:p>
                    <a:p>
                      <a:pPr marL="342900" lvl="0" indent="-342900">
                        <a:lnSpc>
                          <a:spcPct val="107000"/>
                        </a:lnSpc>
                        <a:spcAft>
                          <a:spcPts val="0"/>
                        </a:spcAft>
                        <a:buFont typeface="Wingdings" panose="05000000000000000000" pitchFamily="2" charset="2"/>
                        <a:buChar char=""/>
                      </a:pPr>
                      <a:r>
                        <a:rPr lang="en-GB" sz="1800" dirty="0">
                          <a:effectLst/>
                        </a:rPr>
                        <a:t>Number of degree seeking trainees (New, continuing, Disaggregates Not Available)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extLst>
                  <a:ext uri="{0D108BD9-81ED-4DB2-BD59-A6C34878D82A}">
                    <a16:rowId xmlns:a16="http://schemas.microsoft.com/office/drawing/2014/main" val="218420056"/>
                  </a:ext>
                </a:extLst>
              </a:tr>
              <a:tr h="4495042">
                <a:tc>
                  <a:txBody>
                    <a:bodyPr/>
                    <a:lstStyle/>
                    <a:p>
                      <a:pPr>
                        <a:lnSpc>
                          <a:spcPct val="107000"/>
                        </a:lnSpc>
                        <a:spcAft>
                          <a:spcPts val="0"/>
                        </a:spcAft>
                      </a:pPr>
                      <a:r>
                        <a:rPr lang="en-GB" sz="1400">
                          <a:effectLst/>
                        </a:rPr>
                        <a:t>EG.3.2-7</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tc>
                  <a:txBody>
                    <a:bodyPr/>
                    <a:lstStyle/>
                    <a:p>
                      <a:pPr>
                        <a:lnSpc>
                          <a:spcPct val="107000"/>
                        </a:lnSpc>
                        <a:spcAft>
                          <a:spcPts val="0"/>
                        </a:spcAft>
                      </a:pPr>
                      <a:r>
                        <a:rPr lang="en-GB" sz="1800" dirty="0">
                          <a:effectLst/>
                        </a:rPr>
                        <a:t>Number of technologies, practices, and approaches under various phases of research, development, and uptake as a result of USG assistance [IM-level]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tc>
                  <a:txBody>
                    <a:bodyPr/>
                    <a:lstStyle/>
                    <a:p>
                      <a:pPr marL="342900" lvl="0" indent="-342900">
                        <a:lnSpc>
                          <a:spcPct val="107000"/>
                        </a:lnSpc>
                        <a:spcAft>
                          <a:spcPts val="0"/>
                        </a:spcAft>
                        <a:buFont typeface="Wingdings" panose="05000000000000000000" pitchFamily="2" charset="2"/>
                        <a:buChar char=""/>
                      </a:pPr>
                      <a:r>
                        <a:rPr lang="en-GB" sz="1600" dirty="0">
                          <a:effectLst/>
                        </a:rPr>
                        <a:t>Category of R&amp;D (Total number of unique technologies / practices / approaches from all categories (no double-counting)</a:t>
                      </a:r>
                    </a:p>
                    <a:p>
                      <a:pPr marL="342900" lvl="0" indent="-342900">
                        <a:lnSpc>
                          <a:spcPct val="107000"/>
                        </a:lnSpc>
                        <a:spcAft>
                          <a:spcPts val="0"/>
                        </a:spcAft>
                        <a:buFont typeface="Wingdings" panose="05000000000000000000" pitchFamily="2" charset="2"/>
                        <a:buChar char=""/>
                      </a:pPr>
                      <a:r>
                        <a:rPr lang="en-GB" sz="1600" dirty="0">
                          <a:effectLst/>
                        </a:rPr>
                        <a:t>Plant and animal improvement research</a:t>
                      </a:r>
                    </a:p>
                    <a:p>
                      <a:pPr marL="342900" lvl="0" indent="-342900">
                        <a:lnSpc>
                          <a:spcPct val="107000"/>
                        </a:lnSpc>
                        <a:spcAft>
                          <a:spcPts val="0"/>
                        </a:spcAft>
                        <a:buFont typeface="Wingdings" panose="05000000000000000000" pitchFamily="2" charset="2"/>
                        <a:buChar char=""/>
                      </a:pPr>
                      <a:r>
                        <a:rPr lang="en-GB" sz="1600" dirty="0">
                          <a:effectLst/>
                        </a:rPr>
                        <a:t>Production systems research</a:t>
                      </a:r>
                    </a:p>
                    <a:p>
                      <a:pPr marL="342900" lvl="0" indent="-342900">
                        <a:lnSpc>
                          <a:spcPct val="107000"/>
                        </a:lnSpc>
                        <a:spcAft>
                          <a:spcPts val="0"/>
                        </a:spcAft>
                        <a:buFont typeface="Wingdings" panose="05000000000000000000" pitchFamily="2" charset="2"/>
                        <a:buChar char=""/>
                      </a:pPr>
                      <a:r>
                        <a:rPr lang="en-GB" sz="1600" dirty="0">
                          <a:effectLst/>
                        </a:rPr>
                        <a:t>Social science research</a:t>
                      </a:r>
                    </a:p>
                    <a:p>
                      <a:pPr marL="342900" lvl="0" indent="-342900">
                        <a:lnSpc>
                          <a:spcPct val="107000"/>
                        </a:lnSpc>
                        <a:spcAft>
                          <a:spcPts val="0"/>
                        </a:spcAft>
                        <a:buFont typeface="Wingdings" panose="05000000000000000000" pitchFamily="2" charset="2"/>
                        <a:buChar char=""/>
                      </a:pPr>
                      <a:r>
                        <a:rPr lang="en-GB" sz="1600" dirty="0">
                          <a:effectLst/>
                        </a:rPr>
                        <a:t>Disaggregates Not Available </a:t>
                      </a:r>
                    </a:p>
                    <a:p>
                      <a:pPr marL="342900" lvl="0" indent="-342900">
                        <a:lnSpc>
                          <a:spcPct val="107000"/>
                        </a:lnSpc>
                        <a:spcAft>
                          <a:spcPts val="0"/>
                        </a:spcAft>
                        <a:buFont typeface="Wingdings" panose="05000000000000000000" pitchFamily="2" charset="2"/>
                        <a:buChar char=""/>
                      </a:pPr>
                      <a:r>
                        <a:rPr lang="en-GB" sz="1600" dirty="0">
                          <a:effectLst/>
                        </a:rPr>
                        <a:t>Category of R&amp;D: Plant and animal improvement research</a:t>
                      </a:r>
                    </a:p>
                    <a:p>
                      <a:pPr marL="342900" lvl="0" indent="-342900">
                        <a:lnSpc>
                          <a:spcPct val="107000"/>
                        </a:lnSpc>
                        <a:spcAft>
                          <a:spcPts val="0"/>
                        </a:spcAft>
                        <a:buFont typeface="Wingdings" panose="05000000000000000000" pitchFamily="2" charset="2"/>
                        <a:buChar char=""/>
                      </a:pPr>
                      <a:r>
                        <a:rPr lang="en-GB" sz="1600" dirty="0">
                          <a:effectLst/>
                        </a:rPr>
                        <a:t>Category of R&amp;D: Production systems research</a:t>
                      </a:r>
                    </a:p>
                    <a:p>
                      <a:pPr marL="342900" lvl="0" indent="-342900">
                        <a:lnSpc>
                          <a:spcPct val="107000"/>
                        </a:lnSpc>
                        <a:spcAft>
                          <a:spcPts val="0"/>
                        </a:spcAft>
                        <a:buFont typeface="Wingdings" panose="05000000000000000000" pitchFamily="2" charset="2"/>
                        <a:buChar char=""/>
                      </a:pPr>
                      <a:r>
                        <a:rPr lang="en-GB" sz="1600" dirty="0">
                          <a:effectLst/>
                        </a:rPr>
                        <a:t>Category of R&amp;D: Social science research</a:t>
                      </a:r>
                    </a:p>
                    <a:p>
                      <a:pPr marL="342900" lvl="0" indent="-342900">
                        <a:lnSpc>
                          <a:spcPct val="107000"/>
                        </a:lnSpc>
                        <a:spcAft>
                          <a:spcPts val="0"/>
                        </a:spcAft>
                        <a:buFont typeface="Wingdings" panose="05000000000000000000" pitchFamily="2" charset="2"/>
                        <a:buChar char=""/>
                      </a:pPr>
                      <a:r>
                        <a:rPr lang="en-GB" sz="1600" dirty="0">
                          <a:effectLst/>
                        </a:rPr>
                        <a:t>Category of R&amp;D: Disaggregates Not Available</a:t>
                      </a:r>
                    </a:p>
                    <a:p>
                      <a:pPr marL="342900" lvl="0" indent="-342900">
                        <a:lnSpc>
                          <a:spcPct val="107000"/>
                        </a:lnSpc>
                        <a:spcAft>
                          <a:spcPts val="0"/>
                        </a:spcAft>
                        <a:buFont typeface="Wingdings" panose="05000000000000000000" pitchFamily="2" charset="2"/>
                        <a:buChar char=""/>
                      </a:pPr>
                      <a:r>
                        <a:rPr lang="en-GB" sz="1600" dirty="0">
                          <a:effectLst/>
                        </a:rPr>
                        <a:t>Phase 1: Number of technologies, practices, and approaches under research as a result of USG assistance</a:t>
                      </a:r>
                    </a:p>
                    <a:p>
                      <a:pPr marL="342900" lvl="0" indent="-342900">
                        <a:lnSpc>
                          <a:spcPct val="107000"/>
                        </a:lnSpc>
                        <a:spcAft>
                          <a:spcPts val="0"/>
                        </a:spcAft>
                        <a:buFont typeface="Wingdings" panose="05000000000000000000" pitchFamily="2" charset="2"/>
                        <a:buChar char=""/>
                      </a:pPr>
                      <a:r>
                        <a:rPr lang="en-GB" sz="1600" dirty="0">
                          <a:effectLst/>
                        </a:rPr>
                        <a:t>Phase 2: Number of technologies, practices, and approaches under field testing as a result of USG assistance</a:t>
                      </a:r>
                    </a:p>
                    <a:p>
                      <a:pPr marL="342900" lvl="0" indent="-342900">
                        <a:lnSpc>
                          <a:spcPct val="107000"/>
                        </a:lnSpc>
                        <a:spcAft>
                          <a:spcPts val="0"/>
                        </a:spcAft>
                        <a:buFont typeface="Wingdings" panose="05000000000000000000" pitchFamily="2" charset="2"/>
                        <a:buChar char=""/>
                      </a:pPr>
                      <a:r>
                        <a:rPr lang="en-GB" sz="1600" dirty="0">
                          <a:effectLst/>
                        </a:rPr>
                        <a:t>Phase 3: Number of technologies, practices, and approaches made available for transfer as a result of USG assistance</a:t>
                      </a:r>
                    </a:p>
                    <a:p>
                      <a:pPr marL="342900" lvl="0" indent="-342900">
                        <a:lnSpc>
                          <a:spcPct val="107000"/>
                        </a:lnSpc>
                        <a:spcAft>
                          <a:spcPts val="0"/>
                        </a:spcAft>
                        <a:buFont typeface="Wingdings" panose="05000000000000000000" pitchFamily="2" charset="2"/>
                        <a:buChar char=""/>
                      </a:pPr>
                      <a:r>
                        <a:rPr lang="en-GB" sz="1600" dirty="0">
                          <a:effectLst/>
                        </a:rPr>
                        <a:t>Phase 4: Demonstrated uptake by the public and/or private sector with USG assistance</a:t>
                      </a:r>
                    </a:p>
                    <a:p>
                      <a:pPr marL="342900" lvl="0" indent="-342900">
                        <a:lnSpc>
                          <a:spcPct val="107000"/>
                        </a:lnSpc>
                        <a:spcAft>
                          <a:spcPts val="0"/>
                        </a:spcAft>
                        <a:buFont typeface="Wingdings" panose="05000000000000000000" pitchFamily="2" charset="2"/>
                        <a:buChar char=""/>
                      </a:pPr>
                      <a:r>
                        <a:rPr lang="en-GB" sz="1600" dirty="0">
                          <a:effectLst/>
                        </a:rPr>
                        <a:t>Disaggregates Not Available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33546" marR="33546" marT="0" marB="0"/>
                </a:tc>
                <a:extLst>
                  <a:ext uri="{0D108BD9-81ED-4DB2-BD59-A6C34878D82A}">
                    <a16:rowId xmlns:a16="http://schemas.microsoft.com/office/drawing/2014/main" val="2868880769"/>
                  </a:ext>
                </a:extLst>
              </a:tr>
            </a:tbl>
          </a:graphicData>
        </a:graphic>
      </p:graphicFrame>
    </p:spTree>
    <p:extLst>
      <p:ext uri="{BB962C8B-B14F-4D97-AF65-F5344CB8AC3E}">
        <p14:creationId xmlns:p14="http://schemas.microsoft.com/office/powerpoint/2010/main" val="32895904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56C196-E780-4AAE-8591-02260C566FEB}"/>
              </a:ext>
            </a:extLst>
          </p:cNvPr>
          <p:cNvSpPr>
            <a:spLocks noGrp="1"/>
          </p:cNvSpPr>
          <p:nvPr>
            <p:ph type="body" sz="quarter" idx="12"/>
          </p:nvPr>
        </p:nvSpPr>
        <p:spPr>
          <a:xfrm>
            <a:off x="533400" y="1143000"/>
            <a:ext cx="7696200" cy="609600"/>
          </a:xfrm>
        </p:spPr>
        <p:txBody>
          <a:bodyPr/>
          <a:lstStyle/>
          <a:p>
            <a:pPr algn="ctr"/>
            <a:r>
              <a:rPr lang="en-GB" sz="3200" b="1" dirty="0"/>
              <a:t>LOG FRAME ABRIDGED </a:t>
            </a:r>
            <a:endParaRPr lang="en-GB" sz="3200" dirty="0"/>
          </a:p>
          <a:p>
            <a:endParaRPr lang="en-GB" sz="3600" dirty="0"/>
          </a:p>
        </p:txBody>
      </p:sp>
      <p:graphicFrame>
        <p:nvGraphicFramePr>
          <p:cNvPr id="3" name="Table 2">
            <a:extLst>
              <a:ext uri="{FF2B5EF4-FFF2-40B4-BE49-F238E27FC236}">
                <a16:creationId xmlns:a16="http://schemas.microsoft.com/office/drawing/2014/main" id="{95193930-F7FD-4E4F-8DF5-823079F34BA5}"/>
              </a:ext>
            </a:extLst>
          </p:cNvPr>
          <p:cNvGraphicFramePr>
            <a:graphicFrameLocks noGrp="1"/>
          </p:cNvGraphicFramePr>
          <p:nvPr>
            <p:extLst>
              <p:ext uri="{D42A27DB-BD31-4B8C-83A1-F6EECF244321}">
                <p14:modId xmlns:p14="http://schemas.microsoft.com/office/powerpoint/2010/main" val="375982969"/>
              </p:ext>
            </p:extLst>
          </p:nvPr>
        </p:nvGraphicFramePr>
        <p:xfrm>
          <a:off x="262117" y="1752600"/>
          <a:ext cx="8272283" cy="5061869"/>
        </p:xfrm>
        <a:graphic>
          <a:graphicData uri="http://schemas.openxmlformats.org/drawingml/2006/table">
            <a:tbl>
              <a:tblPr/>
              <a:tblGrid>
                <a:gridCol w="1719083">
                  <a:extLst>
                    <a:ext uri="{9D8B030D-6E8A-4147-A177-3AD203B41FA5}">
                      <a16:colId xmlns:a16="http://schemas.microsoft.com/office/drawing/2014/main" val="1585190074"/>
                    </a:ext>
                  </a:extLst>
                </a:gridCol>
                <a:gridCol w="5867400">
                  <a:extLst>
                    <a:ext uri="{9D8B030D-6E8A-4147-A177-3AD203B41FA5}">
                      <a16:colId xmlns:a16="http://schemas.microsoft.com/office/drawing/2014/main" val="1208619995"/>
                    </a:ext>
                  </a:extLst>
                </a:gridCol>
                <a:gridCol w="685800">
                  <a:extLst>
                    <a:ext uri="{9D8B030D-6E8A-4147-A177-3AD203B41FA5}">
                      <a16:colId xmlns:a16="http://schemas.microsoft.com/office/drawing/2014/main" val="3708843419"/>
                    </a:ext>
                  </a:extLst>
                </a:gridCol>
              </a:tblGrid>
              <a:tr h="315629">
                <a:tc gridSpan="2">
                  <a:txBody>
                    <a:bodyPr/>
                    <a:lstStyle/>
                    <a:p>
                      <a:pPr algn="l" fontAlgn="ctr"/>
                      <a:r>
                        <a:rPr lang="en-GB" sz="1100" b="1" i="0" u="none" strike="noStrike" dirty="0">
                          <a:solidFill>
                            <a:srgbClr val="000000"/>
                          </a:solidFill>
                          <a:effectLst/>
                          <a:latin typeface="+mn-lt"/>
                        </a:rPr>
                        <a:t>Intermediate Results Indicators by Components/workstreams/Output/objectives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CB9CA"/>
                    </a:solidFill>
                  </a:tcPr>
                </a:tc>
                <a:tc hMerge="1">
                  <a:txBody>
                    <a:bodyPr/>
                    <a:lstStyle/>
                    <a:p>
                      <a:endParaRPr lang="en-GB"/>
                    </a:p>
                  </a:txBody>
                  <a:tcPr/>
                </a:tc>
                <a:tc>
                  <a:txBody>
                    <a:bodyPr/>
                    <a:lstStyle/>
                    <a:p>
                      <a:pPr algn="ctr" fontAlgn="ctr"/>
                      <a:r>
                        <a:rPr lang="en-GB" sz="1050" b="1" i="0" u="none" strike="noStrike" dirty="0">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ACB9CA"/>
                    </a:solidFill>
                  </a:tcPr>
                </a:tc>
                <a:extLst>
                  <a:ext uri="{0D108BD9-81ED-4DB2-BD59-A6C34878D82A}">
                    <a16:rowId xmlns:a16="http://schemas.microsoft.com/office/drawing/2014/main" val="3911960461"/>
                  </a:ext>
                </a:extLst>
              </a:tr>
              <a:tr h="610110">
                <a:tc>
                  <a:txBody>
                    <a:bodyPr/>
                    <a:lstStyle/>
                    <a:p>
                      <a:pPr algn="l" fontAlgn="ctr"/>
                      <a:r>
                        <a:rPr lang="en-GB" sz="1400" b="1" i="0" u="none" strike="noStrike" dirty="0">
                          <a:solidFill>
                            <a:srgbClr val="000000"/>
                          </a:solidFill>
                          <a:effectLst/>
                          <a:latin typeface="+mn-lt"/>
                        </a:rPr>
                        <a:t>IR1.0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l" fontAlgn="ctr"/>
                      <a:r>
                        <a:rPr lang="en-GB" sz="1400" b="1" i="0" u="none" strike="noStrike" dirty="0">
                          <a:solidFill>
                            <a:srgbClr val="000000"/>
                          </a:solidFill>
                          <a:effectLst/>
                          <a:latin typeface="+mn-lt"/>
                        </a:rPr>
                        <a:t>Farmers and farming communities in the project area are practicing more productive, resilient, profitable, and sustainably intensified crop-livestock systems linked to markets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ctr" fontAlgn="ctr"/>
                      <a:r>
                        <a:rPr lang="en-GB" sz="1050" b="1" i="0" u="none" strike="noStrike">
                          <a:solidFill>
                            <a:srgbClr val="000000"/>
                          </a:solidFill>
                          <a:effectLst/>
                          <a:latin typeface="+mn-lt"/>
                        </a:rPr>
                        <a:t>REMARKS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D6DCE4"/>
                    </a:solidFill>
                  </a:tcPr>
                </a:tc>
                <a:extLst>
                  <a:ext uri="{0D108BD9-81ED-4DB2-BD59-A6C34878D82A}">
                    <a16:rowId xmlns:a16="http://schemas.microsoft.com/office/drawing/2014/main" val="1333013597"/>
                  </a:ext>
                </a:extLst>
              </a:tr>
              <a:tr h="1016851">
                <a:tc>
                  <a:txBody>
                    <a:bodyPr/>
                    <a:lstStyle/>
                    <a:p>
                      <a:pPr algn="l" fontAlgn="ctr"/>
                      <a:r>
                        <a:rPr lang="en-GB" sz="1400" b="1" i="0" u="none" strike="noStrike" dirty="0">
                          <a:solidFill>
                            <a:srgbClr val="000000"/>
                          </a:solidFill>
                          <a:effectLst/>
                          <a:latin typeface="+mn-lt"/>
                        </a:rPr>
                        <a:t>OP1.1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ctr"/>
                      <a:r>
                        <a:rPr lang="en-GB" sz="1400" b="1" i="0" u="none" strike="noStrike" dirty="0">
                          <a:solidFill>
                            <a:srgbClr val="000000"/>
                          </a:solidFill>
                          <a:effectLst/>
                          <a:latin typeface="+mn-lt"/>
                        </a:rPr>
                        <a:t>Research products for more productive, intensive, diverse, profitable and resilient crop (cereals, legumes, and vegetables), livestock (sheep, goats, cattle, poultry and pigs) and integrated crop-livestock farming systems are identified and disseminated to farmers through development partners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ctr" fontAlgn="ctr"/>
                      <a:r>
                        <a:rPr lang="en-GB" sz="1050" b="1" i="0" u="none" strike="noStrike">
                          <a:solidFill>
                            <a:srgbClr val="000000"/>
                          </a:solidFill>
                          <a:effectLst/>
                          <a:latin typeface="+mn-lt"/>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8CBAD"/>
                    </a:solidFill>
                  </a:tcPr>
                </a:tc>
                <a:extLst>
                  <a:ext uri="{0D108BD9-81ED-4DB2-BD59-A6C34878D82A}">
                    <a16:rowId xmlns:a16="http://schemas.microsoft.com/office/drawing/2014/main" val="888168406"/>
                  </a:ext>
                </a:extLst>
              </a:tr>
              <a:tr h="389640">
                <a:tc>
                  <a:txBody>
                    <a:bodyPr/>
                    <a:lstStyle/>
                    <a:p>
                      <a:pPr algn="l" fontAlgn="ctr"/>
                      <a:r>
                        <a:rPr lang="en-GB" sz="1400" b="0" i="0" u="none" strike="noStrike" dirty="0">
                          <a:solidFill>
                            <a:srgbClr val="000000"/>
                          </a:solidFill>
                          <a:effectLst/>
                          <a:latin typeface="+mn-lt"/>
                        </a:rPr>
                        <a:t>OP1.1.1 (EG3.2-7)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effectLst/>
                          <a:latin typeface="+mn-lt"/>
                        </a:rPr>
                        <a:t>Number of technologies, practices, and approaches under various phases of research, development, and uptake as a result of USG assistance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7832393"/>
                  </a:ext>
                </a:extLst>
              </a:tr>
              <a:tr h="406740">
                <a:tc>
                  <a:txBody>
                    <a:bodyPr/>
                    <a:lstStyle/>
                    <a:p>
                      <a:pPr algn="l" fontAlgn="ctr"/>
                      <a:r>
                        <a:rPr lang="en-GB" sz="1400" b="0" i="0" u="none" strike="noStrike" dirty="0">
                          <a:solidFill>
                            <a:srgbClr val="000000"/>
                          </a:solidFill>
                          <a:effectLst/>
                          <a:latin typeface="+mn-lt"/>
                        </a:rPr>
                        <a:t>OP1.1.2 (EG.3.2-17→</a:t>
                      </a:r>
                    </a:p>
                    <a:p>
                      <a:pPr algn="l" fontAlgn="ctr"/>
                      <a:r>
                        <a:rPr lang="en-GB" sz="1400" b="0" i="0" u="none" strike="noStrike" dirty="0">
                          <a:solidFill>
                            <a:srgbClr val="000000"/>
                          </a:solidFill>
                          <a:effectLst/>
                          <a:latin typeface="+mn-lt"/>
                        </a:rPr>
                        <a:t> EG3.2-24)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effectLst/>
                          <a:latin typeface="+mn-lt"/>
                        </a:rPr>
                        <a:t>Number of farmers practicing crop, fodder and livestock production and variability at plot and farm level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7456023"/>
                  </a:ext>
                </a:extLst>
              </a:tr>
              <a:tr h="610110">
                <a:tc>
                  <a:txBody>
                    <a:bodyPr/>
                    <a:lstStyle/>
                    <a:p>
                      <a:pPr algn="l" fontAlgn="ctr"/>
                      <a:r>
                        <a:rPr lang="en-GB" sz="1400" b="0" i="0" u="none" strike="noStrike" dirty="0">
                          <a:solidFill>
                            <a:srgbClr val="000000"/>
                          </a:solidFill>
                          <a:effectLst/>
                          <a:latin typeface="+mn-lt"/>
                        </a:rPr>
                        <a:t>OP1.1.3(EG3.2-7)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effectLst/>
                          <a:latin typeface="+mn-lt"/>
                        </a:rPr>
                        <a:t>Number of training materials developed and made to farmers, researchers, extension, policy makers and development partners. (Crops/Livestock/Integrated Crop livestock, etc)</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1050" b="0" i="0" u="none" strike="noStrike">
                          <a:solidFill>
                            <a:srgbClr val="000000"/>
                          </a:solidFill>
                          <a:effectLst/>
                          <a:latin typeface="+mn-lt"/>
                        </a:rPr>
                        <a:t>Focus on social scientists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5745742"/>
                  </a:ext>
                </a:extLst>
              </a:tr>
              <a:tr h="406740">
                <a:tc>
                  <a:txBody>
                    <a:bodyPr/>
                    <a:lstStyle/>
                    <a:p>
                      <a:pPr algn="l" fontAlgn="ctr"/>
                      <a:r>
                        <a:rPr lang="da-DK" sz="1400" b="0" i="0" u="none" strike="noStrike" dirty="0">
                          <a:solidFill>
                            <a:srgbClr val="FF0000"/>
                          </a:solidFill>
                          <a:effectLst/>
                          <a:latin typeface="+mn-lt"/>
                        </a:rPr>
                        <a:t>OP1.1.4 (~EG.3.2-5... Dropped)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FF0000"/>
                          </a:solidFill>
                          <a:effectLst/>
                          <a:latin typeface="+mn-lt"/>
                        </a:rPr>
                        <a:t>Number of community-based, Regional, National Networks and Partnerships established to exchange knowledge and information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341910"/>
                  </a:ext>
                </a:extLst>
              </a:tr>
              <a:tr h="406740">
                <a:tc>
                  <a:txBody>
                    <a:bodyPr/>
                    <a:lstStyle/>
                    <a:p>
                      <a:pPr algn="l" fontAlgn="ctr"/>
                      <a:r>
                        <a:rPr lang="da-DK" sz="1400" b="0" i="0" u="none" strike="noStrike" dirty="0">
                          <a:solidFill>
                            <a:srgbClr val="FF0000"/>
                          </a:solidFill>
                          <a:effectLst/>
                          <a:latin typeface="+mn-lt"/>
                        </a:rPr>
                        <a:t>OP1.1.5 (~EG.3.2-5... Dropped)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FF0000"/>
                          </a:solidFill>
                          <a:effectLst/>
                          <a:latin typeface="+mn-lt"/>
                        </a:rPr>
                        <a:t>Number of farmers, researchers, extension, extension staff, policy makers and developments partners trained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6048062"/>
                  </a:ext>
                </a:extLst>
              </a:tr>
              <a:tr h="166290">
                <a:tc>
                  <a:txBody>
                    <a:bodyPr/>
                    <a:lstStyle/>
                    <a:p>
                      <a:pPr algn="l" fontAlgn="ctr"/>
                      <a:r>
                        <a:rPr lang="en-GB" sz="1400" b="0" i="0" u="none" strike="noStrike" dirty="0">
                          <a:solidFill>
                            <a:srgbClr val="000000"/>
                          </a:solidFill>
                          <a:effectLst/>
                          <a:latin typeface="+mn-lt"/>
                        </a:rPr>
                        <a:t>OP1.1.6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effectLst/>
                          <a:latin typeface="+mn-lt"/>
                        </a:rPr>
                        <a:t>Number of on-farm demonstrations established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1672391"/>
                  </a:ext>
                </a:extLst>
              </a:tr>
              <a:tr h="203370">
                <a:tc>
                  <a:txBody>
                    <a:bodyPr/>
                    <a:lstStyle/>
                    <a:p>
                      <a:pPr algn="l" fontAlgn="ctr"/>
                      <a:r>
                        <a:rPr lang="en-GB" sz="1400" b="0" i="0" u="none" strike="noStrike" dirty="0">
                          <a:solidFill>
                            <a:srgbClr val="000000"/>
                          </a:solidFill>
                          <a:effectLst/>
                          <a:latin typeface="+mn-lt"/>
                        </a:rPr>
                        <a:t>OP1.1.7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effectLst/>
                          <a:latin typeface="+mn-lt"/>
                        </a:rPr>
                        <a:t>Number of farmers’ field days organized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8860374"/>
                  </a:ext>
                </a:extLst>
              </a:tr>
              <a:tr h="315629">
                <a:tc>
                  <a:txBody>
                    <a:bodyPr/>
                    <a:lstStyle/>
                    <a:p>
                      <a:pPr algn="l" fontAlgn="ctr"/>
                      <a:r>
                        <a:rPr lang="en-GB" sz="1400" b="0" i="0" u="none" strike="noStrike" dirty="0">
                          <a:solidFill>
                            <a:srgbClr val="000000"/>
                          </a:solidFill>
                          <a:effectLst/>
                          <a:latin typeface="+mn-lt"/>
                        </a:rPr>
                        <a:t>OP1.1.8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400" b="0" i="0" u="none" strike="noStrike" dirty="0">
                          <a:solidFill>
                            <a:srgbClr val="000000"/>
                          </a:solidFill>
                          <a:effectLst/>
                          <a:latin typeface="+mn-lt"/>
                        </a:rPr>
                        <a:t>Number of females and youth participating in project activities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050" b="0" i="0" u="none" strike="noStrike" dirty="0">
                          <a:solidFill>
                            <a:srgbClr val="000000"/>
                          </a:solidFill>
                          <a:effectLst/>
                          <a:latin typeface="+mn-lt"/>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2491137"/>
                  </a:ext>
                </a:extLst>
              </a:tr>
            </a:tbl>
          </a:graphicData>
        </a:graphic>
      </p:graphicFrame>
    </p:spTree>
    <p:extLst>
      <p:ext uri="{BB962C8B-B14F-4D97-AF65-F5344CB8AC3E}">
        <p14:creationId xmlns:p14="http://schemas.microsoft.com/office/powerpoint/2010/main" val="1480796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72541C3D-D0F9-4FFF-85A8-B4D9DF6899D8}"/>
              </a:ext>
            </a:extLst>
          </p:cNvPr>
          <p:cNvGraphicFramePr>
            <a:graphicFrameLocks noGrp="1"/>
          </p:cNvGraphicFramePr>
          <p:nvPr>
            <p:extLst>
              <p:ext uri="{D42A27DB-BD31-4B8C-83A1-F6EECF244321}">
                <p14:modId xmlns:p14="http://schemas.microsoft.com/office/powerpoint/2010/main" val="2086857982"/>
              </p:ext>
            </p:extLst>
          </p:nvPr>
        </p:nvGraphicFramePr>
        <p:xfrm>
          <a:off x="498613" y="1979407"/>
          <a:ext cx="8527774" cy="3749040"/>
        </p:xfrm>
        <a:graphic>
          <a:graphicData uri="http://schemas.openxmlformats.org/drawingml/2006/table">
            <a:tbl>
              <a:tblPr/>
              <a:tblGrid>
                <a:gridCol w="2279374">
                  <a:extLst>
                    <a:ext uri="{9D8B030D-6E8A-4147-A177-3AD203B41FA5}">
                      <a16:colId xmlns:a16="http://schemas.microsoft.com/office/drawing/2014/main" val="3617952201"/>
                    </a:ext>
                  </a:extLst>
                </a:gridCol>
                <a:gridCol w="6248400">
                  <a:extLst>
                    <a:ext uri="{9D8B030D-6E8A-4147-A177-3AD203B41FA5}">
                      <a16:colId xmlns:a16="http://schemas.microsoft.com/office/drawing/2014/main" val="2195492927"/>
                    </a:ext>
                  </a:extLst>
                </a:gridCol>
              </a:tblGrid>
              <a:tr h="467074">
                <a:tc>
                  <a:txBody>
                    <a:bodyPr/>
                    <a:lstStyle/>
                    <a:p>
                      <a:pPr algn="l" fontAlgn="ctr"/>
                      <a:r>
                        <a:rPr lang="en-GB" sz="1800" b="1" i="0" u="none" strike="noStrike">
                          <a:solidFill>
                            <a:srgbClr val="000000"/>
                          </a:solidFill>
                          <a:effectLst/>
                          <a:latin typeface="Calibri" panose="020F0502020204030204" pitchFamily="34" charset="0"/>
                        </a:rPr>
                        <a:t>IR4.0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tc>
                  <a:txBody>
                    <a:bodyPr/>
                    <a:lstStyle/>
                    <a:p>
                      <a:pPr algn="l" fontAlgn="t"/>
                      <a:r>
                        <a:rPr lang="en-GB" sz="1800" b="1" i="0" u="none" strike="noStrike" dirty="0">
                          <a:solidFill>
                            <a:srgbClr val="000000"/>
                          </a:solidFill>
                          <a:effectLst/>
                          <a:latin typeface="Calibri" panose="020F0502020204030204" pitchFamily="34" charset="0"/>
                        </a:rPr>
                        <a:t>Effective partnerships are built with farmers, local communities, and research and development partners in the private and public sectors to ensure delivery and uptake at scale of SI technologies, innovations and practices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2875271820"/>
                  </a:ext>
                </a:extLst>
              </a:tr>
              <a:tr h="467074">
                <a:tc>
                  <a:txBody>
                    <a:bodyPr/>
                    <a:lstStyle/>
                    <a:p>
                      <a:pPr algn="l" fontAlgn="ctr"/>
                      <a:r>
                        <a:rPr lang="en-GB" sz="1800" b="1" i="0" u="none" strike="noStrike">
                          <a:solidFill>
                            <a:srgbClr val="000000"/>
                          </a:solidFill>
                          <a:effectLst/>
                          <a:latin typeface="Calibri" panose="020F0502020204030204" pitchFamily="34" charset="0"/>
                        </a:rPr>
                        <a:t>OP4.1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tc>
                  <a:txBody>
                    <a:bodyPr/>
                    <a:lstStyle/>
                    <a:p>
                      <a:pPr algn="l" fontAlgn="t"/>
                      <a:r>
                        <a:rPr lang="en-GB" sz="1800" b="1" i="0" u="none" strike="noStrike">
                          <a:solidFill>
                            <a:srgbClr val="000000"/>
                          </a:solidFill>
                          <a:effectLst/>
                          <a:latin typeface="Calibri" panose="020F0502020204030204" pitchFamily="34" charset="0"/>
                        </a:rPr>
                        <a:t>Alliances and effective partnerships developed between farmers, local communities, and research and development agents in the public and private sectors to enable the release, dissemination, and adoption of proven technologies and practices at scale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8CBAD"/>
                    </a:solidFill>
                  </a:tcPr>
                </a:tc>
                <a:extLst>
                  <a:ext uri="{0D108BD9-81ED-4DB2-BD59-A6C34878D82A}">
                    <a16:rowId xmlns:a16="http://schemas.microsoft.com/office/drawing/2014/main" val="4151676850"/>
                  </a:ext>
                </a:extLst>
              </a:tr>
              <a:tr h="350305">
                <a:tc>
                  <a:txBody>
                    <a:bodyPr/>
                    <a:lstStyle/>
                    <a:p>
                      <a:pPr algn="l" fontAlgn="ctr"/>
                      <a:r>
                        <a:rPr lang="da-DK" sz="1800" b="0" i="0" u="none" strike="noStrike">
                          <a:solidFill>
                            <a:srgbClr val="FF0000"/>
                          </a:solidFill>
                          <a:effectLst/>
                          <a:latin typeface="Calibri" panose="020F0502020204030204" pitchFamily="34" charset="0"/>
                        </a:rPr>
                        <a:t>OP4.1.1(EG.3.2-5) Ind Dropped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GB" sz="1800" b="0" i="0" u="none" strike="noStrike" dirty="0">
                          <a:solidFill>
                            <a:srgbClr val="FF0000"/>
                          </a:solidFill>
                          <a:effectLst/>
                          <a:latin typeface="Calibri" panose="020F0502020204030204" pitchFamily="34" charset="0"/>
                        </a:rPr>
                        <a:t>Number of public-private partnerships (several entities: input dealers, development partners, FBOs) formed to scale out SI technologies and practices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8076433"/>
                  </a:ext>
                </a:extLst>
              </a:tr>
              <a:tr h="321113">
                <a:tc>
                  <a:txBody>
                    <a:bodyPr/>
                    <a:lstStyle/>
                    <a:p>
                      <a:pPr algn="l" fontAlgn="ctr"/>
                      <a:r>
                        <a:rPr lang="da-DK" sz="1800" b="0" i="0" u="none" strike="noStrike">
                          <a:solidFill>
                            <a:srgbClr val="FF0000"/>
                          </a:solidFill>
                          <a:effectLst/>
                          <a:latin typeface="Calibri" panose="020F0502020204030204" pitchFamily="34" charset="0"/>
                        </a:rPr>
                        <a:t>OP4.1.2 (EG.3.2-5) Ind. Dropped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1600" b="0" i="0" u="none" strike="noStrike" dirty="0">
                          <a:solidFill>
                            <a:srgbClr val="FF0000"/>
                          </a:solidFill>
                          <a:effectLst/>
                          <a:latin typeface="Calibri" panose="020F0502020204030204" pitchFamily="34" charset="0"/>
                        </a:rPr>
                        <a:t>Number of effective multipliers (research and development institutions, farmer-based organizations, champion farmers, etc.) scaling out SI technologies and practices.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8865022"/>
                  </a:ext>
                </a:extLst>
              </a:tr>
            </a:tbl>
          </a:graphicData>
        </a:graphic>
      </p:graphicFrame>
      <p:sp>
        <p:nvSpPr>
          <p:cNvPr id="6" name="Text Placeholder 1">
            <a:extLst>
              <a:ext uri="{FF2B5EF4-FFF2-40B4-BE49-F238E27FC236}">
                <a16:creationId xmlns:a16="http://schemas.microsoft.com/office/drawing/2014/main" id="{C09271B2-5B55-4AA6-9E68-21F52884A53C}"/>
              </a:ext>
            </a:extLst>
          </p:cNvPr>
          <p:cNvSpPr txBox="1">
            <a:spLocks/>
          </p:cNvSpPr>
          <p:nvPr/>
        </p:nvSpPr>
        <p:spPr>
          <a:xfrm>
            <a:off x="914400" y="1143000"/>
            <a:ext cx="7696200" cy="6096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b="1" dirty="0"/>
              <a:t>LOG FRAME ABRIDGED </a:t>
            </a:r>
            <a:endParaRPr lang="en-GB" dirty="0"/>
          </a:p>
          <a:p>
            <a:endParaRPr lang="en-GB" sz="3600" dirty="0"/>
          </a:p>
        </p:txBody>
      </p:sp>
    </p:spTree>
    <p:extLst>
      <p:ext uri="{BB962C8B-B14F-4D97-AF65-F5344CB8AC3E}">
        <p14:creationId xmlns:p14="http://schemas.microsoft.com/office/powerpoint/2010/main" val="1280065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56C196-E780-4AAE-8591-02260C566FEB}"/>
              </a:ext>
            </a:extLst>
          </p:cNvPr>
          <p:cNvSpPr>
            <a:spLocks noGrp="1"/>
          </p:cNvSpPr>
          <p:nvPr>
            <p:ph type="body" sz="quarter" idx="12"/>
          </p:nvPr>
        </p:nvSpPr>
        <p:spPr>
          <a:xfrm>
            <a:off x="0" y="1219200"/>
            <a:ext cx="8305800" cy="609600"/>
          </a:xfrm>
        </p:spPr>
        <p:txBody>
          <a:bodyPr/>
          <a:lstStyle/>
          <a:p>
            <a:pPr algn="ctr">
              <a:spcBef>
                <a:spcPts val="0"/>
              </a:spcBef>
            </a:pPr>
            <a:r>
              <a:rPr lang="en-GB" sz="3200" b="1" dirty="0"/>
              <a:t>Main data management activities</a:t>
            </a:r>
            <a:endParaRPr lang="en-GB" sz="3200" dirty="0"/>
          </a:p>
          <a:p>
            <a:pPr marL="685800" indent="-571500" algn="just">
              <a:spcBef>
                <a:spcPts val="0"/>
              </a:spcBef>
              <a:buFont typeface="Arial" panose="020B0604020202020204" pitchFamily="34" charset="0"/>
              <a:buChar char="•"/>
            </a:pPr>
            <a:r>
              <a:rPr lang="en-GB" sz="2400" dirty="0"/>
              <a:t>Data uploading to program data repository platform (</a:t>
            </a:r>
            <a:r>
              <a:rPr lang="en-GB" sz="2400" dirty="0" err="1"/>
              <a:t>Dataverse</a:t>
            </a:r>
            <a:r>
              <a:rPr lang="en-GB" sz="2400"/>
              <a:t>) </a:t>
            </a:r>
            <a:r>
              <a:rPr lang="en-GB" sz="2400" dirty="0">
                <a:solidFill>
                  <a:schemeClr val="accent2">
                    <a:lumMod val="75000"/>
                  </a:schemeClr>
                </a:solidFill>
                <a:latin typeface="Calibri" panose="020F0502020204030204" pitchFamily="34" charset="0"/>
                <a:hlinkClick r:id="rId2"/>
              </a:rPr>
              <a:t>https://dataverse.harvard.edu/dataverse/AfricaRISING</a:t>
            </a:r>
            <a:endParaRPr lang="en-GB" sz="2400" dirty="0">
              <a:solidFill>
                <a:schemeClr val="accent2">
                  <a:lumMod val="75000"/>
                </a:schemeClr>
              </a:solidFill>
              <a:latin typeface="Calibri" panose="020F0502020204030204" pitchFamily="34" charset="0"/>
            </a:endParaRPr>
          </a:p>
          <a:p>
            <a:pPr marL="685800" indent="-571500" algn="just">
              <a:spcBef>
                <a:spcPts val="0"/>
              </a:spcBef>
              <a:buFont typeface="Arial" panose="020B0604020202020204" pitchFamily="34" charset="0"/>
              <a:buChar char="•"/>
            </a:pPr>
            <a:r>
              <a:rPr lang="en-GB" sz="2400" dirty="0"/>
              <a:t>Why upload data?</a:t>
            </a:r>
            <a:endParaRPr lang="en-US" sz="2400" dirty="0"/>
          </a:p>
          <a:p>
            <a:pPr lvl="2">
              <a:spcBef>
                <a:spcPts val="600"/>
              </a:spcBef>
              <a:buFont typeface="Wingdings" panose="05000000000000000000" pitchFamily="2" charset="2"/>
              <a:buChar char="ü"/>
            </a:pPr>
            <a:r>
              <a:rPr lang="en-GB" sz="2000" dirty="0"/>
              <a:t> </a:t>
            </a:r>
            <a:r>
              <a:rPr lang="en-US" sz="2000" dirty="0"/>
              <a:t>Avoid potential losses (mandatory &amp; necessary back up of data)</a:t>
            </a:r>
          </a:p>
          <a:p>
            <a:pPr lvl="2">
              <a:spcBef>
                <a:spcPts val="600"/>
              </a:spcBef>
              <a:buFont typeface="Wingdings" panose="05000000000000000000" pitchFamily="2" charset="2"/>
              <a:buChar char="ü"/>
            </a:pPr>
            <a:r>
              <a:rPr lang="en-US" sz="2000" dirty="0"/>
              <a:t>Ensure research integrity and validation of results</a:t>
            </a:r>
          </a:p>
          <a:p>
            <a:pPr lvl="2">
              <a:spcBef>
                <a:spcPts val="600"/>
              </a:spcBef>
              <a:buFont typeface="Wingdings" panose="05000000000000000000" pitchFamily="2" charset="2"/>
              <a:buChar char="ü"/>
            </a:pPr>
            <a:r>
              <a:rPr lang="en-US" sz="2000" dirty="0"/>
              <a:t>Increase research efficiency and impact</a:t>
            </a:r>
          </a:p>
          <a:p>
            <a:pPr lvl="2">
              <a:spcBef>
                <a:spcPts val="600"/>
              </a:spcBef>
              <a:buFont typeface="Wingdings" panose="05000000000000000000" pitchFamily="2" charset="2"/>
              <a:buChar char="ü"/>
            </a:pPr>
            <a:r>
              <a:rPr lang="en-US" sz="2000" dirty="0"/>
              <a:t>Facilitate data security and minimize risk of data loss</a:t>
            </a:r>
          </a:p>
          <a:p>
            <a:pPr lvl="2">
              <a:spcBef>
                <a:spcPts val="600"/>
              </a:spcBef>
              <a:buFont typeface="Wingdings" panose="05000000000000000000" pitchFamily="2" charset="2"/>
              <a:buChar char="ü"/>
            </a:pPr>
            <a:r>
              <a:rPr lang="en-US" sz="2000" dirty="0"/>
              <a:t>Enable research continuity through secondary data use</a:t>
            </a:r>
          </a:p>
          <a:p>
            <a:pPr lvl="2">
              <a:spcBef>
                <a:spcPts val="600"/>
              </a:spcBef>
              <a:buFont typeface="Wingdings" panose="05000000000000000000" pitchFamily="2" charset="2"/>
              <a:buChar char="ü"/>
            </a:pPr>
            <a:r>
              <a:rPr lang="en-US" sz="2000" dirty="0"/>
              <a:t>Ensure compliance with donor requirement</a:t>
            </a:r>
          </a:p>
          <a:p>
            <a:pPr lvl="2">
              <a:spcBef>
                <a:spcPts val="600"/>
              </a:spcBef>
              <a:buFont typeface="Wingdings" panose="05000000000000000000" pitchFamily="2" charset="2"/>
              <a:buChar char="ü"/>
            </a:pPr>
            <a:r>
              <a:rPr lang="en-US" sz="2000" dirty="0"/>
              <a:t>Register datasets with USAID DDL once they become open</a:t>
            </a:r>
          </a:p>
          <a:p>
            <a:pPr marL="685800" indent="-571500" algn="just">
              <a:spcBef>
                <a:spcPts val="0"/>
              </a:spcBef>
              <a:buFont typeface="Arial" panose="020B0604020202020204" pitchFamily="34" charset="0"/>
              <a:buChar char="•"/>
            </a:pPr>
            <a:r>
              <a:rPr lang="en-GB" sz="2400" dirty="0"/>
              <a:t>Responding to data access requests </a:t>
            </a:r>
          </a:p>
          <a:p>
            <a:pPr marL="685800" indent="-571500" algn="just">
              <a:spcBef>
                <a:spcPts val="0"/>
              </a:spcBef>
              <a:buFont typeface="Arial" panose="020B0604020202020204" pitchFamily="34" charset="0"/>
              <a:buChar char="•"/>
            </a:pPr>
            <a:endParaRPr lang="en-GB" sz="2400" dirty="0"/>
          </a:p>
          <a:p>
            <a:pPr marL="685800" indent="-571500" algn="just">
              <a:spcBef>
                <a:spcPts val="0"/>
              </a:spcBef>
              <a:buFont typeface="Arial" panose="020B0604020202020204" pitchFamily="34" charset="0"/>
              <a:buChar char="•"/>
            </a:pPr>
            <a:endParaRPr lang="en-GB" sz="2400" dirty="0"/>
          </a:p>
        </p:txBody>
      </p:sp>
    </p:spTree>
    <p:extLst>
      <p:ext uri="{BB962C8B-B14F-4D97-AF65-F5344CB8AC3E}">
        <p14:creationId xmlns:p14="http://schemas.microsoft.com/office/powerpoint/2010/main" val="32469302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3" id="{ED7DE2DF-E474-4BAC-9361-5826CB4712A3}" vid="{1374483B-9A9E-4D79-9057-3943A17399E5}"/>
    </a:ext>
  </a:extLst>
</a:theme>
</file>

<file path=ppt/theme/theme4.xml><?xml version="1.0" encoding="utf-8"?>
<a:theme xmlns:a="http://schemas.openxmlformats.org/drawingml/2006/main" name="1_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3" id="{ED7DE2DF-E474-4BAC-9361-5826CB4712A3}" vid="{C8A89AE2-0F92-40D4-A237-911D7B474A7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9f5e9607-a28b-487e-b093-da60e75ee109"/>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2249</TotalTime>
  <Words>3553</Words>
  <Application>Microsoft Macintosh PowerPoint</Application>
  <PresentationFormat>On-screen Show (4:3)</PresentationFormat>
  <Paragraphs>1034</Paragraphs>
  <Slides>40</Slides>
  <Notes>6</Notes>
  <HiddenSlides>0</HiddenSlides>
  <MMClips>0</MMClips>
  <ScaleCrop>false</ScaleCrop>
  <HeadingPairs>
    <vt:vector size="8" baseType="variant">
      <vt:variant>
        <vt:lpstr>Fonts Used</vt:lpstr>
      </vt:variant>
      <vt:variant>
        <vt:i4>5</vt:i4>
      </vt:variant>
      <vt:variant>
        <vt:lpstr>Theme</vt:lpstr>
      </vt:variant>
      <vt:variant>
        <vt:i4>4</vt:i4>
      </vt:variant>
      <vt:variant>
        <vt:lpstr>Embedded OLE Servers</vt:lpstr>
      </vt:variant>
      <vt:variant>
        <vt:i4>1</vt:i4>
      </vt:variant>
      <vt:variant>
        <vt:lpstr>Slide Titles</vt:lpstr>
      </vt:variant>
      <vt:variant>
        <vt:i4>40</vt:i4>
      </vt:variant>
    </vt:vector>
  </HeadingPairs>
  <TitlesOfParts>
    <vt:vector size="50" baseType="lpstr">
      <vt:lpstr>Arial</vt:lpstr>
      <vt:lpstr>Calibri</vt:lpstr>
      <vt:lpstr>Gill Sans</vt:lpstr>
      <vt:lpstr>Times New Roman</vt:lpstr>
      <vt:lpstr>Wingdings</vt:lpstr>
      <vt:lpstr>Africa RISING presentation_template</vt:lpstr>
      <vt:lpstr>1_Custom Design</vt:lpstr>
      <vt:lpstr>2_Custom Design</vt:lpstr>
      <vt:lpstr>1_Africa RISING presentation_template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Workplans without timeline </vt:lpstr>
      <vt:lpstr>PowerPoint Presentation</vt:lpstr>
      <vt:lpstr>PowerPoint Presentation</vt:lpstr>
      <vt:lpstr>PowerPoint Presentation</vt:lpstr>
      <vt:lpstr>Acknowledgements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M&amp;E Tools </vt:lpstr>
      <vt:lpstr>BTTT: Project Information</vt:lpstr>
      <vt:lpstr>BTTT: Beneficiary Information</vt:lpstr>
      <vt:lpstr>Exposure Template</vt:lpstr>
      <vt:lpstr>Exposure Template</vt:lpstr>
      <vt:lpstr>Scaling Template</vt:lpstr>
      <vt:lpstr>SIAF Tool for Assessing CPLM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Jonathan Odhong', IITA</cp:lastModifiedBy>
  <cp:revision>86</cp:revision>
  <cp:lastPrinted>2011-10-06T11:45:23Z</cp:lastPrinted>
  <dcterms:created xsi:type="dcterms:W3CDTF">2018-05-19T10:21:56Z</dcterms:created>
  <dcterms:modified xsi:type="dcterms:W3CDTF">2019-06-02T07:03:55Z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